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1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53" autoAdjust="0"/>
  </p:normalViewPr>
  <p:slideViewPr>
    <p:cSldViewPr>
      <p:cViewPr>
        <p:scale>
          <a:sx n="70" d="100"/>
          <a:sy n="70" d="100"/>
        </p:scale>
        <p:origin x="-138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07340C-4000-43DB-AC4A-1E8768491743}" type="datetimeFigureOut">
              <a:rPr lang="en-US" smtClean="0"/>
              <a:t>6/30/2015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1A547-80DE-46C8-841E-735E161EE145}" type="slidenum">
              <a:rPr lang="en-US" smtClean="0"/>
              <a:t>‹#›</a:t>
            </a:fld>
            <a:endParaRPr lang="en-US"/>
          </a:p>
        </p:txBody>
      </p:sp>
    </p:spTree>
    <p:extLst>
      <p:ext uri="{BB962C8B-B14F-4D97-AF65-F5344CB8AC3E}">
        <p14:creationId xmlns:p14="http://schemas.microsoft.com/office/powerpoint/2010/main" val="1372634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Rich:  Through my reading, I gained a fuller</a:t>
            </a:r>
            <a:r>
              <a:rPr lang="en-US" baseline="0" dirty="0" smtClean="0"/>
              <a:t> picture of what happens in a writing center.  I learned that a writing center that just focuses on editing and proofreading is being under utilized.  This is what the Kent quote addresses.  Student-led writing centers are all about students helping each other through the writing process through collaboration.  The power of students collaborating is something that hadn’t occurred to me.  Anyone’s writing is improved by bouncing ideas off others.  The writing center shouldn’t be a “fix it” shop, it’s a thinking shop.  One point that Kent makes is that even professional writers have editors—people who help them find direction in their work and hone ideas.  Why should it be any different with student writers?</a:t>
            </a:r>
            <a:endParaRPr lang="en-US" dirty="0"/>
          </a:p>
        </p:txBody>
      </p:sp>
      <p:sp>
        <p:nvSpPr>
          <p:cNvPr id="4" name="Slide Number Placeholder 3"/>
          <p:cNvSpPr>
            <a:spLocks noGrp="1"/>
          </p:cNvSpPr>
          <p:nvPr>
            <p:ph type="sldNum" sz="quarter" idx="10"/>
          </p:nvPr>
        </p:nvSpPr>
        <p:spPr/>
        <p:txBody>
          <a:bodyPr/>
          <a:lstStyle/>
          <a:p>
            <a:fld id="{2701A547-80DE-46C8-841E-735E161EE145}" type="slidenum">
              <a:rPr lang="en-US" smtClean="0"/>
              <a:t>5</a:t>
            </a:fld>
            <a:endParaRPr lang="en-US"/>
          </a:p>
        </p:txBody>
      </p:sp>
    </p:spTree>
    <p:extLst>
      <p:ext uri="{BB962C8B-B14F-4D97-AF65-F5344CB8AC3E}">
        <p14:creationId xmlns:p14="http://schemas.microsoft.com/office/powerpoint/2010/main" val="4267199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Carson:</a:t>
            </a:r>
            <a:r>
              <a:rPr lang="en-US" baseline="0" dirty="0" smtClean="0"/>
              <a:t>  Reads slide.  </a:t>
            </a:r>
            <a:r>
              <a:rPr lang="en-US" dirty="0" smtClean="0"/>
              <a:t>Adds,</a:t>
            </a:r>
            <a:r>
              <a:rPr lang="en-US" baseline="0" dirty="0" smtClean="0"/>
              <a:t> “</a:t>
            </a:r>
            <a:r>
              <a:rPr lang="en-US" dirty="0" smtClean="0"/>
              <a:t>Again,</a:t>
            </a:r>
            <a:r>
              <a:rPr lang="en-US" baseline="0" dirty="0" smtClean="0"/>
              <a:t> this is one of our main principles, to not just help the student with their paper, but to impart good writing practices so that our clients become more skilled writers.  For example, if a client has a bad introduction that needs revising, we don’t just help them rework the intro, we actually teach them about possible introduction strategies they can use in the future.”</a:t>
            </a:r>
          </a:p>
          <a:p>
            <a:endParaRPr lang="en-US" baseline="0" dirty="0" smtClean="0"/>
          </a:p>
          <a:p>
            <a:r>
              <a:rPr lang="en-US" baseline="0" dirty="0" smtClean="0"/>
              <a:t>Nathan:  Explains picture</a:t>
            </a:r>
          </a:p>
          <a:p>
            <a:endParaRPr lang="en-US" dirty="0"/>
          </a:p>
        </p:txBody>
      </p:sp>
      <p:sp>
        <p:nvSpPr>
          <p:cNvPr id="4" name="Slide Number Placeholder 3"/>
          <p:cNvSpPr>
            <a:spLocks noGrp="1"/>
          </p:cNvSpPr>
          <p:nvPr>
            <p:ph type="sldNum" sz="quarter" idx="10"/>
          </p:nvPr>
        </p:nvSpPr>
        <p:spPr/>
        <p:txBody>
          <a:bodyPr/>
          <a:lstStyle/>
          <a:p>
            <a:fld id="{2701A547-80DE-46C8-841E-735E161EE145}" type="slidenum">
              <a:rPr lang="en-US" smtClean="0"/>
              <a:t>6</a:t>
            </a:fld>
            <a:endParaRPr lang="en-US"/>
          </a:p>
        </p:txBody>
      </p:sp>
    </p:spTree>
    <p:extLst>
      <p:ext uri="{BB962C8B-B14F-4D97-AF65-F5344CB8AC3E}">
        <p14:creationId xmlns:p14="http://schemas.microsoft.com/office/powerpoint/2010/main" val="2712706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Brayden</a:t>
            </a:r>
            <a:r>
              <a:rPr lang="en-US" dirty="0" smtClean="0"/>
              <a:t>:</a:t>
            </a:r>
            <a:r>
              <a:rPr lang="en-US" baseline="0" dirty="0" smtClean="0"/>
              <a:t>  Reads slide.  Adds, “</a:t>
            </a:r>
            <a:r>
              <a:rPr lang="en-US" dirty="0" smtClean="0"/>
              <a:t>So,</a:t>
            </a:r>
            <a:r>
              <a:rPr lang="en-US" baseline="0" dirty="0" smtClean="0"/>
              <a:t> we’ve met in Mr. Martin’s room on Tuesdays and Thursdays during lunch the first nine weeks. We also met once a month over lunch the rest of the year.  We got snacks, and Mr. Martin always had some little lesson for us.  He usually gave us handouts that we added to our coach’s binder.  This is what our binder looks like.  We’ll go ahead and pass one around if you’d like to look at it.”</a:t>
            </a:r>
          </a:p>
          <a:p>
            <a:endParaRPr lang="en-US" baseline="0" dirty="0" smtClean="0"/>
          </a:p>
          <a:p>
            <a:r>
              <a:rPr lang="en-US" baseline="0" dirty="0" smtClean="0"/>
              <a:t>Nathan:  Pass around binder</a:t>
            </a:r>
            <a:endParaRPr lang="en-US" dirty="0" smtClean="0"/>
          </a:p>
          <a:p>
            <a:endParaRPr lang="en-US" dirty="0"/>
          </a:p>
        </p:txBody>
      </p:sp>
      <p:sp>
        <p:nvSpPr>
          <p:cNvPr id="4" name="Slide Number Placeholder 3"/>
          <p:cNvSpPr>
            <a:spLocks noGrp="1"/>
          </p:cNvSpPr>
          <p:nvPr>
            <p:ph type="sldNum" sz="quarter" idx="10"/>
          </p:nvPr>
        </p:nvSpPr>
        <p:spPr/>
        <p:txBody>
          <a:bodyPr/>
          <a:lstStyle/>
          <a:p>
            <a:fld id="{2701A547-80DE-46C8-841E-735E161EE145}" type="slidenum">
              <a:rPr lang="en-US" smtClean="0"/>
              <a:t>7</a:t>
            </a:fld>
            <a:endParaRPr lang="en-US"/>
          </a:p>
        </p:txBody>
      </p:sp>
    </p:spTree>
    <p:extLst>
      <p:ext uri="{BB962C8B-B14F-4D97-AF65-F5344CB8AC3E}">
        <p14:creationId xmlns:p14="http://schemas.microsoft.com/office/powerpoint/2010/main" val="3528927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Nathan:</a:t>
            </a:r>
            <a:r>
              <a:rPr lang="en-US" baseline="0" dirty="0" smtClean="0"/>
              <a:t>  Reads slide.  Adds:  “We’ll pass around some sample referrals so you can see what they look like.  The teacher writing the referral fills out the front side, and then we fill out the backside after the coaching session and make sure the referral gets back to the teacher.  Also, we’ll be showing you a short commercial we created showing how the program works..  This video was shown to all junior high students in their language arts classes to demonstrate how our writing center works. </a:t>
            </a:r>
            <a:endParaRPr lang="en-US" dirty="0" smtClean="0"/>
          </a:p>
          <a:p>
            <a:endParaRPr lang="en-US" baseline="0" dirty="0" smtClean="0"/>
          </a:p>
          <a:p>
            <a:endParaRPr lang="en-US" baseline="0" dirty="0" smtClean="0"/>
          </a:p>
          <a:p>
            <a:r>
              <a:rPr lang="en-US" baseline="0" dirty="0" smtClean="0"/>
              <a:t>Everyone:  Pass out referrals</a:t>
            </a:r>
          </a:p>
        </p:txBody>
      </p:sp>
      <p:sp>
        <p:nvSpPr>
          <p:cNvPr id="4" name="Slide Number Placeholder 3"/>
          <p:cNvSpPr>
            <a:spLocks noGrp="1"/>
          </p:cNvSpPr>
          <p:nvPr>
            <p:ph type="sldNum" sz="quarter" idx="10"/>
          </p:nvPr>
        </p:nvSpPr>
        <p:spPr/>
        <p:txBody>
          <a:bodyPr/>
          <a:lstStyle/>
          <a:p>
            <a:fld id="{2701A547-80DE-46C8-841E-735E161EE145}" type="slidenum">
              <a:rPr lang="en-US" smtClean="0"/>
              <a:t>8</a:t>
            </a:fld>
            <a:endParaRPr lang="en-US"/>
          </a:p>
        </p:txBody>
      </p:sp>
    </p:spTree>
    <p:extLst>
      <p:ext uri="{BB962C8B-B14F-4D97-AF65-F5344CB8AC3E}">
        <p14:creationId xmlns:p14="http://schemas.microsoft.com/office/powerpoint/2010/main" val="3969239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836F31-334A-4584-8CF1-110C1980831A}"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324835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36F31-334A-4584-8CF1-110C1980831A}"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3127355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36F31-334A-4584-8CF1-110C1980831A}"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3924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836F31-334A-4584-8CF1-110C1980831A}"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352139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836F31-334A-4584-8CF1-110C1980831A}" type="datetimeFigureOut">
              <a:rPr lang="en-US" smtClean="0"/>
              <a:t>6/30/2015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69243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836F31-334A-4584-8CF1-110C1980831A}" type="datetimeFigureOut">
              <a:rPr lang="en-US" smtClean="0"/>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2388068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836F31-334A-4584-8CF1-110C1980831A}" type="datetimeFigureOut">
              <a:rPr lang="en-US" smtClean="0"/>
              <a:t>6/30/2015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1627445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836F31-334A-4584-8CF1-110C1980831A}" type="datetimeFigureOut">
              <a:rPr lang="en-US" smtClean="0"/>
              <a:t>6/30/2015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2091925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836F31-334A-4584-8CF1-110C1980831A}" type="datetimeFigureOut">
              <a:rPr lang="en-US" smtClean="0"/>
              <a:t>6/30/2015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1909971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36F31-334A-4584-8CF1-110C1980831A}" type="datetimeFigureOut">
              <a:rPr lang="en-US" smtClean="0"/>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1312169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836F31-334A-4584-8CF1-110C1980831A}" type="datetimeFigureOut">
              <a:rPr lang="en-US" smtClean="0"/>
              <a:t>6/30/2015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016CBD-9F15-474C-AD4E-DF580EC3C2C6}" type="slidenum">
              <a:rPr lang="en-US" smtClean="0"/>
              <a:t>‹#›</a:t>
            </a:fld>
            <a:endParaRPr lang="en-US"/>
          </a:p>
        </p:txBody>
      </p:sp>
    </p:spTree>
    <p:extLst>
      <p:ext uri="{BB962C8B-B14F-4D97-AF65-F5344CB8AC3E}">
        <p14:creationId xmlns:p14="http://schemas.microsoft.com/office/powerpoint/2010/main" val="7763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4000">
              <a:schemeClr val="tx1">
                <a:lumMod val="85000"/>
                <a:lumOff val="15000"/>
              </a:schemeClr>
            </a:gs>
            <a:gs pos="52000">
              <a:schemeClr val="tx1">
                <a:lumMod val="65000"/>
                <a:lumOff val="35000"/>
              </a:schemeClr>
            </a:gs>
            <a:gs pos="77000">
              <a:srgbClr val="7005D4"/>
            </a:gs>
            <a:gs pos="100000">
              <a:srgbClr val="461F49"/>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36F31-334A-4584-8CF1-110C1980831A}" type="datetimeFigureOut">
              <a:rPr lang="en-US" smtClean="0"/>
              <a:t>6/30/2015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16CBD-9F15-474C-AD4E-DF580EC3C2C6}" type="slidenum">
              <a:rPr lang="en-US" smtClean="0"/>
              <a:t>‹#›</a:t>
            </a:fld>
            <a:endParaRPr lang="en-US"/>
          </a:p>
        </p:txBody>
      </p:sp>
    </p:spTree>
    <p:extLst>
      <p:ext uri="{BB962C8B-B14F-4D97-AF65-F5344CB8AC3E}">
        <p14:creationId xmlns:p14="http://schemas.microsoft.com/office/powerpoint/2010/main" val="3968378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lstatewp.com/" TargetMode="External"/><Relationship Id="rId2" Type="http://schemas.openxmlformats.org/officeDocument/2006/relationships/hyperlink" Target="http://www.writintitans.weebly.com/" TargetMode="External"/><Relationship Id="rId1" Type="http://schemas.openxmlformats.org/officeDocument/2006/relationships/slideLayout" Target="../slideLayouts/slideLayout2.xml"/><Relationship Id="rId5" Type="http://schemas.openxmlformats.org/officeDocument/2006/relationships/hyperlink" Target="mailto:martinr@unit11.org" TargetMode="External"/><Relationship Id="rId4" Type="http://schemas.openxmlformats.org/officeDocument/2006/relationships/hyperlink" Target="http://www.wcenters.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0CAYQjB0&amp;url=http://www.globalyouthjournal.com/the-success-in-failure/&amp;ei=cdCSVe1byrSCBPu9gKgC&amp;bvm=bv.96783405,d.eXY&amp;psig=AFQjCNFiq-vUgO6r5Eux5TWQ87BfqOrWtg&amp;ust=1435771349490426"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0CAYQjB0&amp;url=http://milliwall.com/minions-6-cool-hd/&amp;ei=MNKSVbyDCY_7gwS0uqfQCw&amp;bvm=bv.96783405,d.eXY&amp;psig=AFQjCNH6-7eWS5aHDfbfOX6jE5iHTfYsQQ&amp;ust=1435771812301428"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18" Type="http://schemas.openxmlformats.org/officeDocument/2006/relationships/image" Target="../media/image20.jpeg"/><Relationship Id="rId3" Type="http://schemas.openxmlformats.org/officeDocument/2006/relationships/image" Target="../media/image6.jpeg"/><Relationship Id="rId21" Type="http://schemas.openxmlformats.org/officeDocument/2006/relationships/image" Target="../media/image23.jpeg"/><Relationship Id="rId7" Type="http://schemas.openxmlformats.org/officeDocument/2006/relationships/image" Target="../media/image10.jpeg"/><Relationship Id="rId12" Type="http://schemas.openxmlformats.org/officeDocument/2006/relationships/image" Target="../media/image15.jpeg"/><Relationship Id="rId17" Type="http://schemas.microsoft.com/office/2007/relationships/hdphoto" Target="../media/hdphoto1.wdp"/><Relationship Id="rId25" Type="http://schemas.openxmlformats.org/officeDocument/2006/relationships/image" Target="../media/image27.jpeg"/><Relationship Id="rId2" Type="http://schemas.openxmlformats.org/officeDocument/2006/relationships/notesSlide" Target="../notesSlides/notesSlide3.xml"/><Relationship Id="rId16" Type="http://schemas.openxmlformats.org/officeDocument/2006/relationships/image" Target="../media/image19.jpeg"/><Relationship Id="rId20"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24" Type="http://schemas.openxmlformats.org/officeDocument/2006/relationships/image" Target="../media/image26.jpeg"/><Relationship Id="rId5" Type="http://schemas.openxmlformats.org/officeDocument/2006/relationships/image" Target="../media/image8.jpeg"/><Relationship Id="rId15" Type="http://schemas.openxmlformats.org/officeDocument/2006/relationships/image" Target="../media/image18.jpeg"/><Relationship Id="rId23" Type="http://schemas.openxmlformats.org/officeDocument/2006/relationships/image" Target="../media/image25.jpeg"/><Relationship Id="rId10" Type="http://schemas.openxmlformats.org/officeDocument/2006/relationships/image" Target="../media/image13.jpeg"/><Relationship Id="rId19" Type="http://schemas.openxmlformats.org/officeDocument/2006/relationships/image" Target="../media/image21.jpeg"/><Relationship Id="rId4" Type="http://schemas.openxmlformats.org/officeDocument/2006/relationships/image" Target="../media/image7.jpeg"/><Relationship Id="rId9" Type="http://schemas.openxmlformats.org/officeDocument/2006/relationships/image" Target="../media/image12.jpeg"/><Relationship Id="rId14" Type="http://schemas.openxmlformats.org/officeDocument/2006/relationships/image" Target="../media/image17.jpeg"/><Relationship Id="rId22" Type="http://schemas.openxmlformats.org/officeDocument/2006/relationships/image" Target="../media/image24.jpeg"/></Relationships>
</file>

<file path=ppt/slides/_rels/slide8.xml.rels><?xml version="1.0" encoding="UTF-8" standalone="yes"?>
<Relationships xmlns="http://schemas.openxmlformats.org/package/2006/relationships"><Relationship Id="rId3" Type="http://schemas.openxmlformats.org/officeDocument/2006/relationships/hyperlink" Target="http://youtu.be/bNWa2IcWi4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8915400" cy="1600200"/>
          </a:xfrm>
        </p:spPr>
        <p:txBody>
          <a:bodyPr>
            <a:normAutofit fontScale="90000"/>
          </a:bodyPr>
          <a:lstStyle/>
          <a:p>
            <a:r>
              <a:rPr lang="en-US" sz="40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A Student-led Writing Center in Action:  The </a:t>
            </a:r>
            <a:r>
              <a:rPr lang="en-US" sz="4000" dirty="0" err="1"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Writin</a:t>
            </a:r>
            <a:r>
              <a:rPr lang="en-US" sz="40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 Titan Program</a:t>
            </a:r>
            <a:r>
              <a:rPr lang="en-US" sz="9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
            </a:r>
            <a:br>
              <a:rPr lang="en-US" sz="9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br>
            <a:r>
              <a:rPr lang="en-US" sz="9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
            </a:r>
            <a:br>
              <a:rPr lang="en-US" sz="9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br>
            <a:r>
              <a:rPr lang="en-US" sz="22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by Rich “The Grammar </a:t>
            </a:r>
            <a:r>
              <a:rPr lang="en-US" sz="2200" dirty="0" err="1"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Hammar</a:t>
            </a:r>
            <a:r>
              <a:rPr lang="en-US" sz="22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 Martin, Nathan “Mad Dog” Donaldson, </a:t>
            </a:r>
            <a:r>
              <a:rPr lang="en-US" sz="22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 </a:t>
            </a:r>
            <a:r>
              <a:rPr lang="en-US" sz="2200" dirty="0" err="1"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Brayden</a:t>
            </a:r>
            <a:r>
              <a:rPr lang="en-US" sz="22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 </a:t>
            </a:r>
            <a:r>
              <a:rPr lang="en-US" sz="22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a:t>
            </a:r>
            <a:r>
              <a:rPr lang="en-US" sz="2200" dirty="0" err="1"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Brubbles</a:t>
            </a:r>
            <a:r>
              <a:rPr lang="en-US" sz="2200" dirty="0" smtClean="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rPr>
              <a:t>” Krug, and Carson “No Nickname” Lane</a:t>
            </a:r>
            <a:endParaRPr lang="en-US" sz="2200" dirty="0">
              <a:ln w="18415" cmpd="sng">
                <a:solidFill>
                  <a:srgbClr val="FFFFFF"/>
                </a:solidFill>
                <a:prstDash val="solid"/>
              </a:ln>
              <a:solidFill>
                <a:srgbClr val="FFFFFF"/>
              </a:solidFill>
              <a:effectLst>
                <a:glow rad="228600">
                  <a:schemeClr val="accent4">
                    <a:satMod val="175000"/>
                    <a:alpha val="40000"/>
                  </a:schemeClr>
                </a:glow>
                <a:outerShdw blurRad="63500" dir="3600000" algn="tl" rotWithShape="0">
                  <a:srgbClr val="000000">
                    <a:alpha val="70000"/>
                  </a:srgbClr>
                </a:outerShdw>
              </a:effectLst>
              <a:latin typeface="Aharoni" pitchFamily="2" charset="-79"/>
              <a:cs typeface="Aharoni" pitchFamily="2" charset="-79"/>
            </a:endParaRPr>
          </a:p>
        </p:txBody>
      </p:sp>
      <p:sp>
        <p:nvSpPr>
          <p:cNvPr id="3" name="Subtitle 2"/>
          <p:cNvSpPr>
            <a:spLocks noGrp="1"/>
          </p:cNvSpPr>
          <p:nvPr>
            <p:ph type="subTitle" idx="1"/>
          </p:nvPr>
        </p:nvSpPr>
        <p:spPr/>
        <p:txBody>
          <a:bodyPr/>
          <a:lstStyle/>
          <a:p>
            <a:endParaRPr lang="en-US"/>
          </a:p>
        </p:txBody>
      </p:sp>
      <p:pic>
        <p:nvPicPr>
          <p:cNvPr id="4" name="Picture 3" descr="C:\Users\martinr\Pictures\2014-01-14\01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2578620"/>
            <a:ext cx="5181600" cy="3886512"/>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6698070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525963"/>
          </a:xfrm>
        </p:spPr>
        <p:txBody>
          <a:bodyPr/>
          <a:lstStyle/>
          <a:p>
            <a:r>
              <a:rPr lang="en-US" dirty="0" smtClean="0">
                <a:solidFill>
                  <a:schemeClr val="bg1"/>
                </a:solidFill>
                <a:latin typeface="Aharoni" pitchFamily="2" charset="-79"/>
                <a:cs typeface="Aharoni" pitchFamily="2" charset="-79"/>
              </a:rPr>
              <a:t>Challenges of coaching</a:t>
            </a:r>
          </a:p>
          <a:p>
            <a:r>
              <a:rPr lang="en-US" dirty="0" smtClean="0">
                <a:solidFill>
                  <a:schemeClr val="bg1"/>
                </a:solidFill>
                <a:latin typeface="Aharoni" pitchFamily="2" charset="-79"/>
                <a:cs typeface="Aharoni" pitchFamily="2" charset="-79"/>
              </a:rPr>
              <a:t>Rewards of coaching</a:t>
            </a:r>
          </a:p>
          <a:p>
            <a:r>
              <a:rPr lang="en-US" dirty="0" smtClean="0">
                <a:solidFill>
                  <a:schemeClr val="bg1"/>
                </a:solidFill>
                <a:latin typeface="Aharoni" pitchFamily="2" charset="-79"/>
                <a:cs typeface="Aharoni" pitchFamily="2" charset="-79"/>
              </a:rPr>
              <a:t>Memorable experiences</a:t>
            </a:r>
          </a:p>
          <a:p>
            <a:r>
              <a:rPr lang="en-US" dirty="0" smtClean="0">
                <a:solidFill>
                  <a:schemeClr val="bg1"/>
                </a:solidFill>
                <a:latin typeface="Aharoni" pitchFamily="2" charset="-79"/>
                <a:cs typeface="Aharoni" pitchFamily="2" charset="-79"/>
              </a:rPr>
              <a:t>Effects </a:t>
            </a:r>
            <a:r>
              <a:rPr lang="en-US" dirty="0" smtClean="0">
                <a:solidFill>
                  <a:schemeClr val="bg1"/>
                </a:solidFill>
                <a:latin typeface="Aharoni" pitchFamily="2" charset="-79"/>
                <a:cs typeface="Aharoni" pitchFamily="2" charset="-79"/>
              </a:rPr>
              <a:t>on own writing</a:t>
            </a:r>
          </a:p>
          <a:p>
            <a:r>
              <a:rPr lang="en-US" dirty="0" smtClean="0">
                <a:solidFill>
                  <a:schemeClr val="bg1"/>
                </a:solidFill>
                <a:latin typeface="Aharoni" pitchFamily="2" charset="-79"/>
                <a:cs typeface="Aharoni" pitchFamily="2" charset="-79"/>
              </a:rPr>
              <a:t>Advice for writing center directors and tutors </a:t>
            </a:r>
            <a:endParaRPr lang="en-US" dirty="0">
              <a:solidFill>
                <a:schemeClr val="bg1"/>
              </a:solidFill>
              <a:latin typeface="Aharoni" pitchFamily="2" charset="-79"/>
              <a:cs typeface="Aharoni" pitchFamily="2" charset="-79"/>
            </a:endParaRPr>
          </a:p>
        </p:txBody>
      </p:sp>
      <p:sp>
        <p:nvSpPr>
          <p:cNvPr id="4" name="Title 1"/>
          <p:cNvSpPr>
            <a:spLocks noGrp="1"/>
          </p:cNvSpPr>
          <p:nvPr>
            <p:ph type="title"/>
          </p:nvPr>
        </p:nvSpPr>
        <p:spPr>
          <a:xfrm>
            <a:off x="495300" y="457200"/>
            <a:ext cx="8229600" cy="1143000"/>
          </a:xfrm>
        </p:spPr>
        <p:txBody>
          <a:bodyPr>
            <a:noAutofit/>
          </a:bodyPr>
          <a:lstStyle/>
          <a:p>
            <a:r>
              <a:rPr lang="en-US" sz="6600" dirty="0" smtClean="0">
                <a:solidFill>
                  <a:schemeClr val="bg1"/>
                </a:solidFill>
                <a:effectLst>
                  <a:glow rad="228600">
                    <a:schemeClr val="accent4">
                      <a:satMod val="175000"/>
                      <a:alpha val="40000"/>
                    </a:schemeClr>
                  </a:glow>
                </a:effectLst>
              </a:rPr>
              <a:t>Coaches’ Experiences</a:t>
            </a:r>
            <a:endParaRPr lang="en-US" sz="6600" dirty="0">
              <a:solidFill>
                <a:schemeClr val="bg1"/>
              </a:solidFill>
              <a:effectLst>
                <a:glow rad="228600">
                  <a:schemeClr val="accent4">
                    <a:satMod val="175000"/>
                    <a:alpha val="40000"/>
                  </a:schemeClr>
                </a:glow>
              </a:effectLst>
            </a:endParaRPr>
          </a:p>
        </p:txBody>
      </p:sp>
    </p:spTree>
    <p:extLst>
      <p:ext uri="{BB962C8B-B14F-4D97-AF65-F5344CB8AC3E}">
        <p14:creationId xmlns:p14="http://schemas.microsoft.com/office/powerpoint/2010/main" val="2279780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5300" y="457200"/>
            <a:ext cx="8229600" cy="1143000"/>
          </a:xfrm>
        </p:spPr>
        <p:txBody>
          <a:bodyPr>
            <a:noAutofit/>
          </a:bodyPr>
          <a:lstStyle/>
          <a:p>
            <a:r>
              <a:rPr lang="en-US" sz="6600" dirty="0" smtClean="0">
                <a:solidFill>
                  <a:schemeClr val="bg1"/>
                </a:solidFill>
                <a:effectLst>
                  <a:glow rad="228600">
                    <a:schemeClr val="accent4">
                      <a:satMod val="175000"/>
                      <a:alpha val="40000"/>
                    </a:schemeClr>
                  </a:glow>
                </a:effectLst>
              </a:rPr>
              <a:t>Evidence of Change</a:t>
            </a:r>
            <a:endParaRPr lang="en-US" sz="6600" dirty="0">
              <a:solidFill>
                <a:schemeClr val="bg1"/>
              </a:solidFill>
              <a:effectLst>
                <a:glow rad="228600">
                  <a:schemeClr val="accent4">
                    <a:satMod val="175000"/>
                    <a:alpha val="40000"/>
                  </a:schemeClr>
                </a:glow>
              </a:effectLst>
            </a:endParaRPr>
          </a:p>
        </p:txBody>
      </p:sp>
      <p:sp>
        <p:nvSpPr>
          <p:cNvPr id="5" name="Content Placeholder 2"/>
          <p:cNvSpPr>
            <a:spLocks noGrp="1"/>
          </p:cNvSpPr>
          <p:nvPr>
            <p:ph idx="1"/>
          </p:nvPr>
        </p:nvSpPr>
        <p:spPr>
          <a:xfrm>
            <a:off x="457200" y="1828800"/>
            <a:ext cx="8229600" cy="4525963"/>
          </a:xfrm>
        </p:spPr>
        <p:txBody>
          <a:bodyPr>
            <a:normAutofit fontScale="92500" lnSpcReduction="10000"/>
          </a:bodyPr>
          <a:lstStyle/>
          <a:p>
            <a:r>
              <a:rPr lang="en-US" dirty="0" smtClean="0">
                <a:solidFill>
                  <a:schemeClr val="bg1"/>
                </a:solidFill>
                <a:latin typeface="Aharoni" pitchFamily="2" charset="-79"/>
                <a:cs typeface="Aharoni" pitchFamily="2" charset="-79"/>
              </a:rPr>
              <a:t>Individual, case-by-case basis</a:t>
            </a:r>
          </a:p>
          <a:p>
            <a:r>
              <a:rPr lang="en-US" dirty="0" smtClean="0">
                <a:solidFill>
                  <a:schemeClr val="bg1"/>
                </a:solidFill>
                <a:latin typeface="Aharoni" pitchFamily="2" charset="-79"/>
                <a:cs typeface="Aharoni" pitchFamily="2" charset="-79"/>
              </a:rPr>
              <a:t>Increase in number of consultations</a:t>
            </a:r>
          </a:p>
          <a:p>
            <a:r>
              <a:rPr lang="en-US" dirty="0" smtClean="0">
                <a:solidFill>
                  <a:schemeClr val="bg1"/>
                </a:solidFill>
                <a:latin typeface="Aharoni" pitchFamily="2" charset="-79"/>
                <a:cs typeface="Aharoni" pitchFamily="2" charset="-79"/>
              </a:rPr>
              <a:t>Interest </a:t>
            </a:r>
            <a:r>
              <a:rPr lang="en-US" dirty="0" smtClean="0">
                <a:solidFill>
                  <a:schemeClr val="bg1"/>
                </a:solidFill>
                <a:latin typeface="Aharoni" pitchFamily="2" charset="-79"/>
                <a:cs typeface="Aharoni" pitchFamily="2" charset="-79"/>
              </a:rPr>
              <a:t>from other schools</a:t>
            </a:r>
          </a:p>
          <a:p>
            <a:r>
              <a:rPr lang="en-US" dirty="0" smtClean="0">
                <a:solidFill>
                  <a:schemeClr val="bg1"/>
                </a:solidFill>
                <a:latin typeface="Aharoni" pitchFamily="2" charset="-79"/>
                <a:cs typeface="Aharoni" pitchFamily="2" charset="-79"/>
              </a:rPr>
              <a:t>For </a:t>
            </a:r>
            <a:r>
              <a:rPr lang="en-US" dirty="0" smtClean="0">
                <a:solidFill>
                  <a:schemeClr val="bg1"/>
                </a:solidFill>
                <a:latin typeface="Aharoni" pitchFamily="2" charset="-79"/>
                <a:cs typeface="Aharoni" pitchFamily="2" charset="-79"/>
              </a:rPr>
              <a:t>year </a:t>
            </a:r>
            <a:r>
              <a:rPr lang="en-US" dirty="0">
                <a:solidFill>
                  <a:schemeClr val="bg1"/>
                </a:solidFill>
                <a:latin typeface="Aharoni" pitchFamily="2" charset="-79"/>
                <a:cs typeface="Aharoni" pitchFamily="2" charset="-79"/>
              </a:rPr>
              <a:t>t</a:t>
            </a:r>
            <a:r>
              <a:rPr lang="en-US" dirty="0" smtClean="0">
                <a:solidFill>
                  <a:schemeClr val="bg1"/>
                </a:solidFill>
                <a:latin typeface="Aharoni" pitchFamily="2" charset="-79"/>
                <a:cs typeface="Aharoni" pitchFamily="2" charset="-79"/>
              </a:rPr>
              <a:t>hree</a:t>
            </a:r>
            <a:r>
              <a:rPr lang="en-US" dirty="0" smtClean="0">
                <a:solidFill>
                  <a:schemeClr val="bg1"/>
                </a:solidFill>
                <a:latin typeface="Aharoni" pitchFamily="2" charset="-79"/>
                <a:cs typeface="Aharoni" pitchFamily="2" charset="-79"/>
              </a:rPr>
              <a:t>, I plan to spend more time documenting/assessing the effectiveness of the program</a:t>
            </a:r>
          </a:p>
          <a:p>
            <a:pPr lvl="1"/>
            <a:r>
              <a:rPr lang="en-US" dirty="0">
                <a:solidFill>
                  <a:schemeClr val="bg1"/>
                </a:solidFill>
                <a:latin typeface="Aharoni" pitchFamily="2" charset="-79"/>
                <a:cs typeface="Aharoni" pitchFamily="2" charset="-79"/>
              </a:rPr>
              <a:t>b</a:t>
            </a:r>
            <a:r>
              <a:rPr lang="en-US" dirty="0" smtClean="0">
                <a:solidFill>
                  <a:schemeClr val="bg1"/>
                </a:solidFill>
                <a:latin typeface="Aharoni" pitchFamily="2" charset="-79"/>
                <a:cs typeface="Aharoni" pitchFamily="2" charset="-79"/>
              </a:rPr>
              <a:t>efore/after analyses of writing samples, collecting tutor and client interviews, looking for evidence of long-term student growth, </a:t>
            </a:r>
            <a:r>
              <a:rPr lang="en-US" dirty="0" smtClean="0">
                <a:solidFill>
                  <a:schemeClr val="bg1"/>
                </a:solidFill>
                <a:latin typeface="Aharoni" pitchFamily="2" charset="-79"/>
                <a:cs typeface="Aharoni" pitchFamily="2" charset="-79"/>
              </a:rPr>
              <a:t>and documenting </a:t>
            </a:r>
            <a:r>
              <a:rPr lang="en-US" dirty="0" smtClean="0">
                <a:solidFill>
                  <a:schemeClr val="bg1"/>
                </a:solidFill>
                <a:latin typeface="Aharoni" pitchFamily="2" charset="-79"/>
                <a:cs typeface="Aharoni" pitchFamily="2" charset="-79"/>
              </a:rPr>
              <a:t>tutoring </a:t>
            </a:r>
            <a:r>
              <a:rPr lang="en-US" dirty="0" smtClean="0">
                <a:solidFill>
                  <a:schemeClr val="bg1"/>
                </a:solidFill>
                <a:latin typeface="Aharoni" pitchFamily="2" charset="-79"/>
                <a:cs typeface="Aharoni" pitchFamily="2" charset="-79"/>
              </a:rPr>
              <a:t>sessions</a:t>
            </a:r>
            <a:endParaRPr lang="en-US" dirty="0" smtClean="0">
              <a:solidFill>
                <a:schemeClr val="bg1"/>
              </a:solidFill>
              <a:latin typeface="Aharoni" pitchFamily="2" charset="-79"/>
              <a:cs typeface="Aharoni" pitchFamily="2" charset="-79"/>
            </a:endParaRPr>
          </a:p>
          <a:p>
            <a:endParaRPr lang="en-US" dirty="0" smtClean="0">
              <a:solidFill>
                <a:schemeClr val="bg1"/>
              </a:solidFill>
              <a:latin typeface="Aharoni" pitchFamily="2" charset="-79"/>
              <a:cs typeface="Aharoni" pitchFamily="2" charset="-79"/>
            </a:endParaRPr>
          </a:p>
        </p:txBody>
      </p:sp>
    </p:spTree>
    <p:extLst>
      <p:ext uri="{BB962C8B-B14F-4D97-AF65-F5344CB8AC3E}">
        <p14:creationId xmlns:p14="http://schemas.microsoft.com/office/powerpoint/2010/main" val="20121275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solidFill>
                  <a:schemeClr val="bg1"/>
                </a:solidFill>
                <a:latin typeface="Aharoni" pitchFamily="2" charset="-79"/>
                <a:cs typeface="Aharoni" pitchFamily="2" charset="-79"/>
              </a:rPr>
              <a:t>Overall, I believe my students’ writing has benefited from the program.  I’ll be looking to document and quantify the WTP’s impact this coming year.</a:t>
            </a:r>
          </a:p>
          <a:p>
            <a:pPr marL="0" indent="0">
              <a:buNone/>
            </a:pPr>
            <a:endParaRPr lang="en-US" dirty="0" smtClean="0">
              <a:solidFill>
                <a:schemeClr val="bg1"/>
              </a:solidFill>
              <a:latin typeface="Aharoni" pitchFamily="2" charset="-79"/>
              <a:cs typeface="Aharoni" pitchFamily="2" charset="-79"/>
            </a:endParaRPr>
          </a:p>
          <a:p>
            <a:r>
              <a:rPr lang="en-US" dirty="0" smtClean="0">
                <a:solidFill>
                  <a:schemeClr val="bg1"/>
                </a:solidFill>
                <a:latin typeface="Aharoni" pitchFamily="2" charset="-79"/>
                <a:cs typeface="Aharoni" pitchFamily="2" charset="-79"/>
              </a:rPr>
              <a:t>Within my building, coaches and I will continue to promote the value of the WTP and the value of collaboration as part of the writing process.</a:t>
            </a:r>
          </a:p>
          <a:p>
            <a:pPr marL="0" indent="0">
              <a:buNone/>
            </a:pPr>
            <a:endParaRPr lang="en-US" dirty="0" smtClean="0">
              <a:solidFill>
                <a:schemeClr val="bg1"/>
              </a:solidFill>
              <a:latin typeface="Aharoni" pitchFamily="2" charset="-79"/>
              <a:cs typeface="Aharoni" pitchFamily="2" charset="-79"/>
            </a:endParaRPr>
          </a:p>
          <a:p>
            <a:r>
              <a:rPr lang="en-US" dirty="0" smtClean="0">
                <a:solidFill>
                  <a:schemeClr val="bg1"/>
                </a:solidFill>
                <a:latin typeface="Aharoni" pitchFamily="2" charset="-79"/>
                <a:cs typeface="Aharoni" pitchFamily="2" charset="-79"/>
              </a:rPr>
              <a:t>As co-director, I’ll be working to support existing area writing centers and promote  the idea of writing centers to new schools.</a:t>
            </a:r>
          </a:p>
          <a:p>
            <a:endParaRPr lang="en-US" dirty="0" smtClean="0"/>
          </a:p>
          <a:p>
            <a:endParaRPr lang="en-US" dirty="0" smtClean="0"/>
          </a:p>
          <a:p>
            <a:endParaRPr lang="en-US" dirty="0" smtClean="0"/>
          </a:p>
          <a:p>
            <a:endParaRPr lang="en-US" dirty="0" smtClean="0"/>
          </a:p>
          <a:p>
            <a:endParaRPr lang="en-US" dirty="0"/>
          </a:p>
        </p:txBody>
      </p:sp>
      <p:sp>
        <p:nvSpPr>
          <p:cNvPr id="4" name="Title 1"/>
          <p:cNvSpPr>
            <a:spLocks noGrp="1"/>
          </p:cNvSpPr>
          <p:nvPr>
            <p:ph type="title"/>
          </p:nvPr>
        </p:nvSpPr>
        <p:spPr>
          <a:xfrm>
            <a:off x="381000" y="76200"/>
            <a:ext cx="8229600" cy="1143000"/>
          </a:xfrm>
        </p:spPr>
        <p:txBody>
          <a:bodyPr>
            <a:noAutofit/>
          </a:bodyPr>
          <a:lstStyle/>
          <a:p>
            <a:r>
              <a:rPr lang="en-US" sz="6600" dirty="0" smtClean="0">
                <a:solidFill>
                  <a:schemeClr val="bg1"/>
                </a:solidFill>
                <a:effectLst>
                  <a:glow rad="228600">
                    <a:schemeClr val="accent4">
                      <a:satMod val="175000"/>
                      <a:alpha val="40000"/>
                    </a:schemeClr>
                  </a:glow>
                </a:effectLst>
              </a:rPr>
              <a:t>Conclusions</a:t>
            </a:r>
            <a:endParaRPr lang="en-US" sz="6600" dirty="0">
              <a:solidFill>
                <a:schemeClr val="bg1"/>
              </a:solidFill>
              <a:effectLst>
                <a:glow rad="228600">
                  <a:schemeClr val="accent4">
                    <a:satMod val="175000"/>
                    <a:alpha val="40000"/>
                  </a:schemeClr>
                </a:glow>
              </a:effectLst>
            </a:endParaRPr>
          </a:p>
        </p:txBody>
      </p:sp>
      <p:pic>
        <p:nvPicPr>
          <p:cNvPr id="5" name="Picture 4" descr="Success Kid - I worked with a writin' titan.  My essay's looking sweet! Ask your teacher for a referral toda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853525">
            <a:off x="1415114" y="517414"/>
            <a:ext cx="5783328" cy="600854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3455802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33400" y="1676400"/>
            <a:ext cx="8229600" cy="4724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533400" y="609600"/>
            <a:ext cx="8229600" cy="1143000"/>
          </a:xfrm>
        </p:spPr>
        <p:txBody>
          <a:bodyPr>
            <a:noAutofit/>
          </a:bodyPr>
          <a:lstStyle/>
          <a:p>
            <a:r>
              <a:rPr lang="en-US" sz="6600" dirty="0" smtClean="0">
                <a:solidFill>
                  <a:schemeClr val="bg1"/>
                </a:solidFill>
                <a:effectLst>
                  <a:glow rad="228600">
                    <a:schemeClr val="accent4">
                      <a:satMod val="175000"/>
                      <a:alpha val="40000"/>
                    </a:schemeClr>
                  </a:glow>
                </a:effectLst>
              </a:rPr>
              <a:t>Resources</a:t>
            </a:r>
            <a:endParaRPr lang="en-US" sz="6600" dirty="0">
              <a:solidFill>
                <a:schemeClr val="bg1"/>
              </a:solidFill>
              <a:effectLst>
                <a:glow rad="228600">
                  <a:schemeClr val="accent4">
                    <a:satMod val="175000"/>
                    <a:alpha val="40000"/>
                  </a:schemeClr>
                </a:glow>
              </a:effectLst>
            </a:endParaRPr>
          </a:p>
        </p:txBody>
      </p:sp>
      <p:sp>
        <p:nvSpPr>
          <p:cNvPr id="5" name="TextBox 4"/>
          <p:cNvSpPr txBox="1"/>
          <p:nvPr/>
        </p:nvSpPr>
        <p:spPr>
          <a:xfrm>
            <a:off x="555304" y="1981200"/>
            <a:ext cx="8207696" cy="4431983"/>
          </a:xfrm>
          <a:prstGeom prst="rect">
            <a:avLst/>
          </a:prstGeom>
          <a:noFill/>
        </p:spPr>
        <p:txBody>
          <a:bodyPr wrap="none" rtlCol="0">
            <a:spAutoFit/>
          </a:bodyPr>
          <a:lstStyle/>
          <a:p>
            <a:r>
              <a:rPr lang="en-US" sz="4400" dirty="0" smtClean="0">
                <a:solidFill>
                  <a:schemeClr val="bg1"/>
                </a:solidFill>
                <a:effectLst/>
                <a:latin typeface="Aharoni" pitchFamily="2" charset="-79"/>
                <a:cs typeface="Aharoni" pitchFamily="2" charset="-79"/>
              </a:rPr>
              <a:t>Websites:  </a:t>
            </a:r>
          </a:p>
          <a:p>
            <a:r>
              <a:rPr lang="en-US" sz="4400" dirty="0" smtClean="0">
                <a:solidFill>
                  <a:schemeClr val="bg1"/>
                </a:solidFill>
                <a:effectLst/>
                <a:latin typeface="Aharoni" pitchFamily="2" charset="-79"/>
                <a:cs typeface="Aharoni" pitchFamily="2" charset="-79"/>
                <a:hlinkClick r:id="rId2"/>
              </a:rPr>
              <a:t>www.writintitans.weebly.com</a:t>
            </a:r>
            <a:endParaRPr lang="en-US" sz="4400" dirty="0" smtClean="0">
              <a:solidFill>
                <a:schemeClr val="bg1"/>
              </a:solidFill>
              <a:effectLst/>
              <a:latin typeface="Aharoni" pitchFamily="2" charset="-79"/>
              <a:cs typeface="Aharoni" pitchFamily="2" charset="-79"/>
            </a:endParaRPr>
          </a:p>
          <a:p>
            <a:r>
              <a:rPr lang="en-US" sz="4400" dirty="0" smtClean="0">
                <a:solidFill>
                  <a:schemeClr val="bg1"/>
                </a:solidFill>
                <a:effectLst/>
                <a:latin typeface="Aharoni" pitchFamily="2" charset="-79"/>
                <a:cs typeface="Aharoni" pitchFamily="2" charset="-79"/>
                <a:hlinkClick r:id="rId3"/>
              </a:rPr>
              <a:t>www.ilstatewp.com</a:t>
            </a:r>
            <a:endParaRPr lang="en-US" sz="4400" dirty="0" smtClean="0">
              <a:solidFill>
                <a:schemeClr val="bg1"/>
              </a:solidFill>
              <a:effectLst/>
              <a:latin typeface="Aharoni" pitchFamily="2" charset="-79"/>
              <a:cs typeface="Aharoni" pitchFamily="2" charset="-79"/>
            </a:endParaRPr>
          </a:p>
          <a:p>
            <a:r>
              <a:rPr lang="en-US" sz="4400" dirty="0" smtClean="0">
                <a:latin typeface="Aharoni" pitchFamily="2" charset="-79"/>
                <a:cs typeface="Aharoni" pitchFamily="2" charset="-79"/>
                <a:hlinkClick r:id="rId4"/>
              </a:rPr>
              <a:t>www.wcenters.com</a:t>
            </a:r>
            <a:endParaRPr lang="en-US" sz="4400" dirty="0">
              <a:solidFill>
                <a:schemeClr val="bg1"/>
              </a:solidFill>
              <a:effectLst/>
              <a:latin typeface="Aharoni" pitchFamily="2" charset="-79"/>
              <a:cs typeface="Aharoni" pitchFamily="2" charset="-79"/>
            </a:endParaRPr>
          </a:p>
          <a:p>
            <a:r>
              <a:rPr lang="en-US" sz="4400" dirty="0" smtClean="0">
                <a:solidFill>
                  <a:schemeClr val="bg1"/>
                </a:solidFill>
                <a:effectLst/>
                <a:latin typeface="Aharoni" pitchFamily="2" charset="-79"/>
                <a:cs typeface="Aharoni" pitchFamily="2" charset="-79"/>
              </a:rPr>
              <a:t>My email:  </a:t>
            </a:r>
          </a:p>
          <a:p>
            <a:r>
              <a:rPr lang="en-US" sz="4400" dirty="0" smtClean="0">
                <a:solidFill>
                  <a:schemeClr val="bg1"/>
                </a:solidFill>
                <a:effectLst/>
                <a:latin typeface="Aharoni" pitchFamily="2" charset="-79"/>
                <a:cs typeface="Aharoni" pitchFamily="2" charset="-79"/>
                <a:hlinkClick r:id="rId5"/>
              </a:rPr>
              <a:t>martinr@unit11.org</a:t>
            </a:r>
            <a:endParaRPr lang="en-US" sz="4400" dirty="0" smtClean="0">
              <a:solidFill>
                <a:schemeClr val="bg1"/>
              </a:solidFill>
              <a:effectLst/>
              <a:latin typeface="Aharoni" pitchFamily="2" charset="-79"/>
              <a:cs typeface="Aharoni" pitchFamily="2" charset="-79"/>
            </a:endParaRPr>
          </a:p>
          <a:p>
            <a:r>
              <a:rPr lang="en-US" dirty="0" smtClean="0"/>
              <a:t> </a:t>
            </a:r>
            <a:endParaRPr lang="en-US" dirty="0"/>
          </a:p>
        </p:txBody>
      </p:sp>
    </p:spTree>
    <p:extLst>
      <p:ext uri="{BB962C8B-B14F-4D97-AF65-F5344CB8AC3E}">
        <p14:creationId xmlns:p14="http://schemas.microsoft.com/office/powerpoint/2010/main" val="1575549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effectLst>
                  <a:glow rad="228600">
                    <a:schemeClr val="accent4">
                      <a:satMod val="175000"/>
                      <a:alpha val="40000"/>
                    </a:schemeClr>
                  </a:glow>
                </a:effectLst>
              </a:rPr>
              <a:t>Evidence of a Dilemma</a:t>
            </a:r>
            <a:endParaRPr lang="en-US" sz="4800" dirty="0">
              <a:solidFill>
                <a:schemeClr val="bg1"/>
              </a:solidFill>
              <a:effectLst>
                <a:glow rad="228600">
                  <a:schemeClr val="accent4">
                    <a:satMod val="175000"/>
                    <a:alpha val="40000"/>
                  </a:schemeClr>
                </a:glow>
              </a:effectLst>
            </a:endParaRPr>
          </a:p>
        </p:txBody>
      </p:sp>
      <p:sp>
        <p:nvSpPr>
          <p:cNvPr id="3" name="Content Placeholder 2"/>
          <p:cNvSpPr>
            <a:spLocks noGrp="1"/>
          </p:cNvSpPr>
          <p:nvPr>
            <p:ph idx="1"/>
          </p:nvPr>
        </p:nvSpPr>
        <p:spPr>
          <a:xfrm>
            <a:off x="460375" y="1447800"/>
            <a:ext cx="8229600" cy="4525963"/>
          </a:xfrm>
        </p:spPr>
        <p:txBody>
          <a:bodyPr/>
          <a:lstStyle/>
          <a:p>
            <a:r>
              <a:rPr lang="en-US" b="1" dirty="0" smtClean="0">
                <a:ln w="28575">
                  <a:no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So many students, too little time</a:t>
            </a:r>
          </a:p>
          <a:p>
            <a:r>
              <a:rPr lang="en-US" b="1" dirty="0" smtClean="0">
                <a:ln w="28575">
                  <a:no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Papers and project heading toward </a:t>
            </a:r>
            <a:r>
              <a:rPr lang="en-US" b="1" dirty="0" err="1" smtClean="0">
                <a:ln w="28575">
                  <a:no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F’sville</a:t>
            </a:r>
            <a:r>
              <a:rPr lang="en-US" b="1" dirty="0" smtClean="0">
                <a:ln w="28575">
                  <a:no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 and I wasn’t doing anything about it</a:t>
            </a:r>
          </a:p>
          <a:p>
            <a:r>
              <a:rPr lang="en-US" b="1" dirty="0" smtClean="0">
                <a:ln w="28575">
                  <a:no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Reluctance of students to self-/peer- edit   </a:t>
            </a:r>
          </a:p>
          <a:p>
            <a:pPr marL="0" indent="0">
              <a:buNone/>
            </a:pPr>
            <a:r>
              <a:rPr lang="en-US" b="1" dirty="0">
                <a:ln w="28575">
                  <a:no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 </a:t>
            </a:r>
            <a:r>
              <a:rPr lang="en-US" b="1" dirty="0" smtClean="0">
                <a:ln w="28575">
                  <a:noFill/>
                  <a:prstDash val="solid"/>
                </a:ln>
                <a:solidFill>
                  <a:schemeClr val="bg1"/>
                </a:solidFill>
                <a:effectLst>
                  <a:outerShdw blurRad="41275" dist="20320" dir="1800000" algn="tl" rotWithShape="0">
                    <a:srgbClr val="000000">
                      <a:alpha val="40000"/>
                    </a:srgbClr>
                  </a:outerShdw>
                </a:effectLst>
                <a:latin typeface="Aharoni" pitchFamily="2" charset="-79"/>
                <a:cs typeface="Aharoni" pitchFamily="2" charset="-79"/>
              </a:rPr>
              <a:t>  work</a:t>
            </a:r>
          </a:p>
          <a:p>
            <a:endParaRPr lang="en-US" dirty="0">
              <a:latin typeface="Aharoni" pitchFamily="2" charset="-79"/>
              <a:cs typeface="Aharoni" pitchFamily="2" charset="-79"/>
            </a:endParaRPr>
          </a:p>
        </p:txBody>
      </p:sp>
      <p:sp>
        <p:nvSpPr>
          <p:cNvPr id="4" name="AutoShape 2" descr="data:image/jpeg;base64,/9j/4AAQSkZJRgABAQAAAQABAAD/2wCEAAkGBxQSEhQUEhQUFRUUFBQUFRcVFBUVFBUVFBQWFhUUFBYYHCggGBwlHBUUITEhJSksLi4uFx8zODMsNygtLisBCgoKDg0OGhAQFiwkICQsLDQsLDQvLC0sLC4sLCwsLCwsLCwsLC8sLCwtLCwsLCwsLCwsLCwsLCwsLCwsLCwsLP/AABEIAMIBAwMBIgACEQEDEQH/xAAbAAACAwEBAQAAAAAAAAAAAAAAAQIEBQMGB//EAEQQAAIBAgQDBQQHBQYFBQAAAAECEQADBBIhMQUiQQYTUWGBMnGRoRQjQlKxwdFic5KisgckQ1NyghU0g8LwM6PS4eL/xAAZAQEAAwEBAAAAAAAAAAAAAAAAAQIDBAX/xAAzEQACAQIDBQYFBAMBAAAAAAAAAQIDEQQSITEyQVFhBRMicYGxFFKh0fAzQpHBI0PxNP/aAAwDAQACEQMRAD8A+tSKciuYpzUFjpIp6VyBqU1IOmlGlc5pzQg6QKIrnNE0B0iiKhNE0BPLSy1GaJoCUUopTRNAOKUUs1GagCijPSz0A6VGajNQBRNLNSmgHNE0pomgCaVOaU1IFSpzSmoAjUSalmqJapBE1E1MtUS1ARminmpUBZFOo06qSMU6VFASopUUBIGilRUkDopUUA6KVFAOlNKaJoAmqvEOIW7K5rjBR08T5AdaxOP9qVsylqHfYn7Knz8T5Vi8M4Jexj97iGYIep9ph4IOgrnnW1ywV2elRwHg72u8sfq/ItYrtbeutkwtonzjM3vjYetdrD8TGpVWH3SU+GkV6PA4C3ZXLbUKOvifMnc1ZqVRk9ZSd+gnjKUfDSpRt1V2ZFniWIygthWDdQHWPTWld426+1hr3nAB/CtioXbqqJYgDxJAHzq+Vpb3scyqwb/SX1+5kJ2osTDZkP7SkRV+xxay/s3UPqAfnWbj+0mEEhmFzyVc/wA9vnXk+J8Ywzz3WGg9GzZP5V0rGVfL+5P86HdSwHff6pR/i31sfSg1E18n4djcQGiyzzpoJI+FesXiWOsgG7ZFxYklfaHvy/pUwxOZaxZXEdlSpOynF9L2Z6uaJrCwHaixc0Ym220P+v61shwdQZB8Nq3jOMtjPPq0KlJ2nFokTSmkTUZqxkMmok0E1EmgAmok0E1EmpATRUZooQXQaeaoxTiqFiU0ZqBSipBOaWaioxQE5oBqMUCgJ0pomokUBLNSzVGKKAlmrx3aftNvZsHfRmHX9lf1qXbHjpSbNs6kc5HQfdH51Psn2fyAXro5zqin7A8T+1+Fc1SbnLu4erPWw9CGHprEVlf5Vz6j7N9mQoFy+Jc6hDqF82HU/hWlxrtDawpQOGJaSMoGgGk6mtavnX9oGOR7qIslrQYNpAk5SAD1qalqNPwlcPmx2J/y6rX0PeYTiCXbYuIwKHWdojeZ2rH4l2vsW5CTcb9n2R72/Sa8LwvCYjEju7eYoDMTCAnqeleo4X2IUa33zfsroPVtz8qoqtWovCvU3qYLCYeT72d+UVt9fxGfiu1uJumLYCT0RczfE/lXG3wHF4gy+b33GI+R1+Ve9wmAt2hFtFX3DU+87mrEVb4bNvyuZvtSNPShSUevH8/k8jg+xA/xbhPkgj5n9K2cL2aw1v8Aw8x8XJb5bVqxTNaxowjsRx1cfiKm9N+3sRs2lQQqqo8gB+FTzVCNKUVqcjberKuP4XZve2ik+I0b4isO5we/h+bC3Cy/5bn/AMB+VelIqMVSVOMtWdFLFVKasndcnqjE4d2nVjkvg2rmxnRZ9529a3A87VR4nwu3fEXF9zDRh7jXnZv4BhJN3Dz6r+h+VUvKG3VczXu6Vf8AT8Mvl4Pyf9M9gWqGeuGDxiXUD2yCD8j4HwNdIrZNPVHFKLi7Naks1RZqVRapIHNFRooDSFE0CnVCRA1KlFOgIg0A04oqQCmmxoooCM0ZqcURQEc1Z3aDigw9ot9o6IPPx9K0jXz3i15sZigibTlXyUbv+J+FY16mWNltZ3YDDqrUvLdjqzv2T4Ub9w3ruqKdJ+2++vkN/fXu644PDLaRUQQqiB+p8zXarUqahGxnjMU8RUzcOC6Aa8V/aHhFAt3AozEkMRudBE+Oxr2pry/b63OHU/duL8wwqMQr02admzy4mBy/s/Ydy4HS5PxVf0r1Irxf9n1zW8vkh/qH517Sow7vTRPaccuJl+cAmiaVImK3OAlNE1zS4GEqQR4gyKc0DHNE1EmkTQglNRJpTSJoAJqFxAwIYSDoQdiKZNKaA8jibbcPu57cmw5hl+75e/wNeqs3g6hlMgiQfI1yx2GW7bZG2YR7j0I9xrz/AGPxZU3MO+9skj4ww+OvrWK/xztwfud838RRc3vR29Vz80enqJNBNRJrc4AmilNKgNaiqA4rbLlVJcgAnIM4kzyyux06+Iq3auT0jykSPfG1UsSdaKKKAKKKKkBRRRNABopTRNAYna3iHdWCB7VzlHu+0fy9apdiOG5UN5hzPos9F6n1/KsvtE5xGLFpdgRbHx5j+Pwr3Fi0EVVXZQFHuAiuaHjquXBbD1az+Hwkaa2z1fkdKKJpGuo8odYXbK3OFfyKH+YfrWzmrJ7VP/db06cs+oYRVKi8D8jfCu1eD6r3PK9hXjEMPG2fkymvc4nEpbEuyqPFiB+NfJuG8Re3cDWtGgqNJ302r0OG7N4jEHPfcrP3iWb0XpXJQqNRyxV2e12hhISq95Umoq3qzW4j2ytLpaU3D4nlX9T8KyWu4zG6ZSEPQclsjzJ3+deh4d2csWtcudvF9fltWuDFbd1OW/L0Rw/FYej+hTu+b+3/AAzuA8K+jW8syTqfAeQ/WtOaU0preMVFWR51SpKpJyk9WOkTSJpE1YoFI0TSJoQE0iaRNKaADXjuIHueIow0D5Z880qfwFexrxvaYzjLIG/1fzc1jX3T0OztajXBxdz2BNQpk0prY88VOok0UBYs4dxedwltVZVWQxzcpYgsuQT7Q69Kq8O4fcS8rsFjI6uQy6sxVswC2xpynczrWzNOazLjoomipICiaTVCgOlFQmiakE654i7lVm+6CfgJqdZPai9lw1zzAX4kVWbtFs0owz1Ix5tHnextnvMS91tcgJ/3OY/DNXuK8v2CtRbuOftOB/CP/wBV6ZjWWGVqaOvtOebENcrIlSNRFE10HAOKpcUwguWnRhIZT8YkH4xVuaiahq6JjJxkmuB8q4KQmItHwuL8CYr6nFfKcWuS64H2XaPRjX1S08gHxAPxFcuF4o9rtlXyT5ocUoqRNRNdh4YUjRNKgClQaVCAqNSNRJoBUqTuAJPu9TsKdAI14zCn6RxAuNVQk+iDKPn+Nafarips5VUwXS5/2gN6Sa5djcBkQ3G0a57PjlH6msavilGPqelhl3VCdZ8fCv7NzEXSGRRuxJPkqiSfiVHrXU1QuXS14qkStvViNFzN08TyjSoriGlicxKAhUgguY9omI16eFdOU80ulh40VmPwjOczu2Y6kLEDyGnTaipyx+YHqA9SDVSdxBzaCDOsaddaxM9vuDF1lJvqubvmlQb8CJbTkkxtFc1zSx6sGnNYvD8Qfr2YwyKobMzd2rKpLMATCqeU6dDWphrmZFYlTmUGV1UyJlT4VYg7UUqKkgdFFKgHWD2yaMP73X863awu2a/3YnwdT+I/Os624zqwX/oh5k+x6xhU8y5/mI/KtuKwuxtycKvkzj+afzrcqaW4vIrjL9/O/N+46iaJpGtDmA1A0zUc3hUg+XcXH19796/9Rr6Rw9ptWz+wn9Ir51x5YxF394x+Jn86+g8JP1Nr92n9Irjw+/I9ztTWhTf5sLZqJNBpV2HhBSopUA6iTTqNSBzSNV3xIDZdekmNFzbSfOuScQUrcYTltnKT94gA8vjuBU5WAxbjvLYJgLmuEnblGUT6tPpXPi3EVtWTcneAvmW2iqXEsZat3i10+zaTKm5JLMdB46Lqdq83fS/xC6uhW2rGT9lBH8zVWc1FqK2nVQwzmnUlpFbX9iHCbb4/FM9w8iBf4ZMKPeRr616nCl25kUCG+0MoyjQW000EQSfH5W8Lwu1bVVVRCiPf45vHbrVukEo68WVr1u8aS3VsRVsWm7xnaACqqADJ5Sx1MftVZJoqJqW7nOOilNFQC0gqwlcUFWFrJGjJUCiirEDpg1E0ChBKaVFKakFHFXCO8PelRbXOQqqQFhtyQZPKfCqnGiXw3dvpce3mIA6qATHrA9a7Ymw571Qs96IzkgIq5MsETJPtGAOu9WXwcsGDEcoQwBqFnYnbfWKu0mrMtCTjJSXA8n2Kx2j2ixXe7OkgCFI19Pga9K2Jbu0zyCQC52gHaT9kn5a15HiuF+iYtbqqCpMr4R9pfmflXtcBdV0DK2YOM0+Pp0jaKwoTSWR7Ud3aFO8lWW7I4jFd2LallJIJLM3LCxMEnU8wAE/hQmIzMQykqNVbKebzB6Rt51aFtfAbzsN/GpGt7o84pCyWJzzk3Ckg6/tRuPIk0rNp0lQEyliV1IgNrGUDx86uRSYUzEHhe0XCbr4klUZgxUyBpsAdems17HB2sltF+6qj4Cu9I1lCmotvmddfFyq04wa3RMaU0UVocgTRNFKKkDmq+MvFV5dWJCqPFjt8N/SurHxrA47xtEK92ys6k8urLqpXUg6ET86jMltZpTpTqO0FdnTB3TdtrbZWGbmulhlO8mPkJ+Hll8Y4oqM9tCrqzSFWQAcqqAxHQFZEeXhVdDisXooIU+03sqfedyB4Ct7hXZ63Zhm53HU7D/SPzqkq0pvwaLn9jtWHo0Na7u/lX9sxeGcAuXm7zEFoP3jLsBsP2RXrbFlUUKoCqNgK6GlSMFHzOaviZ1dHolsS2IDUZpmlVznFSNFI0ApooooST4hi+7tlwVBEAZ/ZJJAAJkRJIrna4qzpbKZJdyjblQVDZsrDcAqa73MKrlC0yhzLDECYjUAwdCd/GkOFJM5rg5zc0cgBiuWQPd0rFF2d8dimVc1vI0MoILEe0wUbA+NRbFOXyKqFlRWcliFGYsFVdJPsn3aeNc7vDAVgM/tZzzCWbMGkkg7EDSu1zBSQwd1bKFLLklgJIzBlI0JOoA3NXIOdzF3QLX1azc0INwjK2VmI0QyOXendxxW6qZeUgSwb2S0hAyx1IIBmp38CWZD3lxcmwHdkTBUk5kJOhPWuN/gqOXJJzuysHK2y9vLGUWyV0Agbz18aEFs3jnyhTGXMW6DWAPMnX4edVrXECzQqEgOUJzCQVkElNwsjQ9ZHQ1oCqCcO51ZmzFCSDkAfUEQzjdQDtpsJJqQd7+JCTMzEgQdfIHaaz7fH7REsSnJnAYrJHgACddRpWrdUkEAwSDBIkA+MSJrMTgqquVSqyqhsqAS1vVHAnQ6a7zU6ApcWxNi/bZLpyEQV5kLSxyqVysQddCJ/WvL8M44+CuFHBZCdQIPT2kI06fKvb3OHMxzFlDjLkKpCrlbMZBJJzRB12211qvjuD98ZuZGllkZWjIoYBVMyDLsZ91ZypxbzLadNHFShB05K8Xw5dUd+GcWt4gMbZJCkAyCNSJjWrgNeQudlbtpi2HudTlElWA8C2x+VcrnEcZbgXrbMB1GdT/FbIB9Zqrq5X4karBKor0pp9Hoz201Wv41VOU5pjNojtp4yAa85hu2CAANacf785+La1wxnaO29wNkeAqxzlNVbNzBZBGg3qyrQfEzlgMRH9jPTDiNshmzaIAWOVoAIkHbXSDp0NI8St7ZoMgagiCYgGRpuPjXmL3aK2SujQyp3oAAEpqMgJ2JMGegFcbnaMd47rbdizAhS8JGRV5l1k8s/Cp72HMj4HEfIz1q8QtEAh1hmKDXdhoV9/lS/4hblvrE5RLcw5QNyfCvH4fGYpiDaswC7OZBIklyGnQbPB8corpcwGPud5mJUONg6LPKABCn8ad5yVx8I1vyS9z1N/illIzXUEgMOYEkHYgDUjzrGxXa1NrKlz49PgNT8qzbHZEg80kBMwEqvNnUm0YJ6BtQY1HhXoOF4MI7FbS20ygCVAcmdiwcyB7hvUvO+gi8PT2py+i+55viFvFYjS4CtvLmIIKoB4kdfcda1eAdlbdpQ1yXYwYYaKd/Xpv4Vsue8fL9hCC3m+6r6bn0q3NWyJKz1KzxU3u+FdNBAUGgmkak5gNRNFVsRioOVRmc6xMADxY/ZFSDuzRqarHH2+jZv9IL/ANINRXB5tbpzncLtbH+37XvM+lWqaArHGD7tz+Bv0qP0o9Ldw+gH4kVaNI0ugVvpDf5dz+T/AOVFd5opfoDQQV2FU3x1tQrM2UMYUsCJJMAajTXxq2KyRckKdIU6kEpomok1yXFJAbOuUmAcwgnaAZ3oQdzSpTRNSBmka5pdDTlIMEqY6FTBHoalNAOomkWqM1JA4pVzvXQqljsASfcNapcPxVx2JYchkoR0ymIPjO/pUqOlwdb6oWylAx3bRTlB0BM+OvwNUnsYch27lDkMewOY9AvjqYrs1m4ve5cpLsSGkgiYAkRHKB8qMNgQkwf8TP8ABcqj0gVOWHEsqk1sbKvDuG25LZFiADKQCxMmFI0A0A8da00sKuyqPcAKlmozVDtyDqSe1scUqRNItQoSArhirp0Rfbbb9lRu5934kVO5eCqWbYCT6VxwVs6u3tvBI+6Psp6fiTVlzB3sWgihV2Hz8SfEmpmlNKagDpGilNQDG4TjTcQqnt5nLk7WyWJgjq3l8YrTs2AggbnUk7sfEnrUTg7Z+wnj7I3O5pJhLYMhVB8Y1Huq8mmDvRSJqJNUAzUTQajNAOaKjNFCR47DXLzAEZECMd1Yl2GWIPgCdfPyrvhb1wLZV0OYgi4ZELlX2pEgknLA8z4Un4ki75/ZDMAjEopmC8Dl2PwNSu8StqTJOgBYhWZVB1BZgIXTXXprWZYvA1hY7D3TdzhGJW7byle7A7pWUtzM2aSM2mg/E3W4xaBILNIJB5HjljNrliBIk7air81IGTXm7GAYd2xRo73PkyryOWJe4SGjVQoEeL+NeiY1n2+JFiMttypLqr8uUlA0zrKiVIkigKODt3QQbjXMwDd6FS7DSp9ls5XeCMgnSNNa7cM7wN9b30ZJtjnMJry3o3u//QGuptcP4ol1VKsJKhisgkA769Y2rth8Ylycjq0bwQdDsfdUkFGzefubgTvc4ZspdHDZC51UuOZsskDXWJqvdxwCsbRv3AcqmVuEIcxzNmKzPQgbQNtY0cdd2XNlEFnaYyoN9ek7T4A0LiUyE2ocKIi2VPpvA0qSDGs4+6QFi+PrgA2QT3ZQHXvBO86n41fwXEgAwfvTluMoJtsTG4kqsHrr5VdGKXIHJCqwDcxA9oSJroLy6cw121Gs7R41N1yBg8a4klwKilpJLEgtbKgaDm0iWy6HoGrnh+JlguS6BC2QwGRgGa53dwz18QdtQdQa1cVZW4ykxAk5gYJOygMPU/CjDL3bBAZVgSPIg6j1kH0NW0toQZzcTfQZgsJOY92A7B3Vgc5A0yrIGvN00rv9MZrioLlpc1tWI0YhjGi82oM/D31pFxMaTEx1iYmordViwG6kAyCNxIid/eKqCo90DEKCySbTx0YENakb9ZB26VG1iHYzmtqBdKZGBzQGj2s3tEagR1Hvq4UBMwJ8YE/Gom2ubNlGaIzQM0eE70BnYbiTM6jTLcV2tkqAYEFWjvCxGvUL6bV04fi3Y28+SLlo3AFmVK5NJJ1nP4CI611ZLQbKVTM0n2BzGDJmNTGb510TDIIIRAVkKQoBUHcAxpufjQFXizk8i/ZVrrTtyjkB97a/7a6Xca1u1ncAkm2AFzGS5VRMAnc9AafDOYPc/wAxjH+heVfQ6n1rsmCtgEBFAYQwyiCPA+XlVpcgUm4qyrzW2nOqqcl0BswY+yUzaZTsD0110ScTuHKBa1a41uWL2wYtm4HAZJIgEHTcdd6u/Q7eUrkWDE+cba+XTwqK4G2IOUSpzA6yGIgmZ1MaVUE8HfzrJEGWUiZEqxUwYGkiutVXwVsLEQocXCJ0zBs0mfOD7xVlXBEggg7Eag0BSxOOZWcKmcW1DPzBTqCYQEcxgdSBqNaR4iIYhSQGtjcarcyw4/iGldcTgkcywOoymGZQy/dYA8w1Oh8T41yxXD0uTIM6SA7oCV1WQp3HjQDtYpzduJk5UYAMGGxQNJEzuatE1nPabNmKP0nu7phsu2ZSRP59a7/TB1W4P+m35CpswcrHEwxTkcLckW3OXK2hYaAysgEiQNuhgVy4birlxnLKVUM6gEJ9lo9pXJJ9IqFoWUKkswCElFfMqISCOXMB0JA1MTpFTwhtISRezBiSQXQiWMk6CaWfIGhTrh9KT76/xCilmC5fwJLMVcp3gAcAAzAiVJ9kxp191Qbhejqr5bdwAOsSYCBORp5ZVQNj5RWRheM3+d+6zLmQMO9EoSFDKoIGxNaAx79+AbN0Du2Ihk15kklZiR0M+NZZS51bhJIb6z2u9HsbC7l8+mUVfCtnnMMmUDLl1zTq2ado0iKybfGnYythymcpOublYqzZQCIBB0npXHh/GbnKrWrrBrl1Fc5Qxym4yyug9lCN+lSkD0JrKscMcMHL28wVszLbKG4xWJuANBHWPEDUbV3ONb/Ju/8Atn5B5qphOL6XS9u/KueXu8xWEUhVyjXeddZNTlZBJuEMUS2XXKMO9glVIPOFGZddPZGnma7YDAFHztEhCgPeXX0JBOjmFHKNNffVTh3aRLs8lwAAEkAuBM8pCgkER1FaeIxiomfUg5coA5mLkBVAMQSSBrHnSzQKfGbBJEBTnCocxYAFbgcarqp9qD0MU8Nh7qpcnIWc6AudBlA5rgtgt6r61O7jtCLlpwSVVVOQ94WBMKQ0aBSTMRFVlx7KQoVm5xbKvAKMVzCXBMqRsdfDfSp2kE7mEum3aWF5IDKrkZoWFIcpI13AHr0NH/g1wplZLRhL6g5idblwOm6aaCPWrq8bka2nBLMiibfMUMMQc0ZQRuaTcZ5VIQ8zMgmSQ6zKkKDrofLTelgVb/C3zCEEKbxGU2zAuMpAyXFyxpqdCI03NX8HbIFpCFm2gzZPYU5YCr/50rk+JJgOXBIJyW0OYKDBLHUge6J6Ur/EkS2Tagwneey5UKZILkCRMHfzqdgJY3CjvRc7kXOTLpklSGkE5yNNenhVbGYRma8/dMXm33ZzJPLElZflO+8TpWzbaVB8QD8RVV+I2wrMWgJmzSGkZPaIESQJEkaVAMy9hLpuEkNrcDKyhSQkg5ZNwZQNQRGup1mtwiq9vEzcKCNFDfaDanwIgiI671Gzj0dmVTzKzLBBEld9Y2oDJtWLgNnkud4ofvHZpt94bbKGidQWMggaDTTauOKNwKq2hdFx0a23eMYNwiZUsSJEOZXl+VbOB4il0DUBiDKzMFTDAHrFV7l769mfkt2bYhmIClrpgnygKB/uNWRBysplBCC8LYtEEHvMwcEZO7nm2zTl02q3wlTkDMbpYhQ3eZhzAawpAA33A186sPiUBALKCQWALAEqN29w8agMbbKlhcTKDBbMIBOwJ6bj41AOPFrjBBlB1YAsM3IIJzEJzHUAaeO9ZuHvXGFpWa8p764rHIwm3lYoSWUwPYEnXzma1/plvXnTQweZdDEwdd4B+FTtXVYAqQwOxBBB9RQGOuIYhQ73Ak3lLZIYlX+rDSu2XXbWPQ3OBt9Qm8iQZXKZzHdY091XLl1RuQOupA08aM48RtPp40JM3iLZbyM11ram240yZSwZCBLKdSJ08tOtU8ZfyXMQ6XAmW3acqFTnbm9uROoyjSDqNdq3s1ImoBkfTC2Ia2t9AuVGUAIXLEtKg9RCg7TzbioHiD5ic65u+7vuYGbJnyhvvTl552j41pnErnCa5iCw5TBAiYaInUaV0I6xr49aAwLPGLjMto5c+cIWynKzISb6BZ5YTKQZMydNKlgMcz3FD5Crl8sIpByyRkdXJ2BnMo9Nq3CPKuItIssFUGNSFAMDzFNQM2E+6v8ACKKLN0OoZSCrCQRsRRU3FjNxlsAXoAE3ATAiTJ1PidB8KnnP0tdT7YG/SBp7qKK4ot3Rs+IM5GPKAkJlL5Z5c2Wc0bTOs1QwF9v7lzNrfuzqdfZH/c38R8aKK2jwIfE9tdPK3uP4V4LhuLuGxjZdzFm6wliYbINd9/OiitUUN3s9cLXnLEk9xa1JJOrPO9aHHz9Q56jIR5EOpBHnRRSRVFDFXCX3PLfw+XU6ZgQ0eEgketLEH6rFHqL6weoyizEHyoooyTrbtKRggVB+rO4B3tA/iB8Ks4lArWAoAHfHQCB/6VzoKdFAcr+FR8Sc6K0WF9pQ3+I/jVbFKFTGBQFAsiANAPqm2A22FFFEGbFn2V9w/CvJcTH95b/WB6NbGYe4wJ8YFFFSQeiP/Mf9L/vpYD/E/ev+VOipBTwe2G99z+l6tcZ/5e9+6c/BTFFFAeZsMSbk6/3m6NddDisMCPdqa1uLjXE+eE184N2J+JooqAWcbYXJaXKsC5agQIEHSBXTh41vfvj/AEJSooScsdZVr9jMoMC7EgGOVaz+FWxnAgRGOSIHsLigFT/SBoBRRQg4vZUnh8qpzKVMgGVFkMFPiJAMeIrlj8Mgu4uEUZMJbZIUDKw74Bl8DCJqPujwooqr+xbgbDH62x/oufglY/ETz3G+0uJw6K32lVjazKDuAZMjzNFFHsIPSNXjcBiXOLQZ2g38SCMxghRcyg+IECKKKtLZ+dSImJe4hdVmC3bgAZgAHYAcx2E0UUVvYuth/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SEhQUEhQUFRUUFBQUFRcVFBUVFBUVFBQWFhUUFBYYHCggGBwlHBUUITEhJSksLi4uFx8zODMsNygtLisBCgoKDg0OGhAQFiwkICQsLDQsLDQvLC0sLC4sLCwsLCwsLCwsLC8sLCwtLCwsLCwsLCwsLCwsLCwsLCwsLCwsLP/AABEIAMIBAwMBIgACEQEDEQH/xAAbAAACAwEBAQAAAAAAAAAAAAAAAQIEBQMGB//EAEQQAAIBAgQDBQQHBQYFBQAAAAECEQADBBIhMQUiQQYTUWGBMnGRoRQjQlKxwdFic5KisgckQ1NyghU0g8LwM6PS4eL/xAAZAQEAAwEBAAAAAAAAAAAAAAAAAQIDBAX/xAAzEQACAQIDBQYFBAMBAAAAAAAAAQIDEQQSITEyQVFhBRMicYGxFFKh0fAzQpHBI0PxNP/aAAwDAQACEQMRAD8A+tSKciuYpzUFjpIp6VyBqU1IOmlGlc5pzQg6QKIrnNE0B0iiKhNE0BPLSy1GaJoCUUopTRNAOKUUs1GagCijPSz0A6VGajNQBRNLNSmgHNE0pomgCaVOaU1IFSpzSmoAjUSalmqJapBE1E1MtUS1ARminmpUBZFOo06qSMU6VFASopUUBIGilRUkDopUUA6KVFAOlNKaJoAmqvEOIW7K5rjBR08T5AdaxOP9qVsylqHfYn7Knz8T5Vi8M4Jexj97iGYIep9ph4IOgrnnW1ywV2elRwHg72u8sfq/ItYrtbeutkwtonzjM3vjYetdrD8TGpVWH3SU+GkV6PA4C3ZXLbUKOvifMnc1ZqVRk9ZSd+gnjKUfDSpRt1V2ZFniWIygthWDdQHWPTWld426+1hr3nAB/CtioXbqqJYgDxJAHzq+Vpb3scyqwb/SX1+5kJ2osTDZkP7SkRV+xxay/s3UPqAfnWbj+0mEEhmFzyVc/wA9vnXk+J8Ywzz3WGg9GzZP5V0rGVfL+5P86HdSwHff6pR/i31sfSg1E18n4djcQGiyzzpoJI+FesXiWOsgG7ZFxYklfaHvy/pUwxOZaxZXEdlSpOynF9L2Z6uaJrCwHaixc0Ym220P+v61shwdQZB8Nq3jOMtjPPq0KlJ2nFokTSmkTUZqxkMmok0E1EmgAmok0E1EmpATRUZooQXQaeaoxTiqFiU0ZqBSipBOaWaioxQE5oBqMUCgJ0pomokUBLNSzVGKKAlmrx3aftNvZsHfRmHX9lf1qXbHjpSbNs6kc5HQfdH51Psn2fyAXro5zqin7A8T+1+Fc1SbnLu4erPWw9CGHprEVlf5Vz6j7N9mQoFy+Jc6hDqF82HU/hWlxrtDawpQOGJaSMoGgGk6mtavnX9oGOR7qIslrQYNpAk5SAD1qalqNPwlcPmx2J/y6rX0PeYTiCXbYuIwKHWdojeZ2rH4l2vsW5CTcb9n2R72/Sa8LwvCYjEju7eYoDMTCAnqeleo4X2IUa33zfsroPVtz8qoqtWovCvU3qYLCYeT72d+UVt9fxGfiu1uJumLYCT0RczfE/lXG3wHF4gy+b33GI+R1+Ve9wmAt2hFtFX3DU+87mrEVb4bNvyuZvtSNPShSUevH8/k8jg+xA/xbhPkgj5n9K2cL2aw1v8Aw8x8XJb5bVqxTNaxowjsRx1cfiKm9N+3sRs2lQQqqo8gB+FTzVCNKUVqcjberKuP4XZve2ik+I0b4isO5we/h+bC3Cy/5bn/AMB+VelIqMVSVOMtWdFLFVKasndcnqjE4d2nVjkvg2rmxnRZ9529a3A87VR4nwu3fEXF9zDRh7jXnZv4BhJN3Dz6r+h+VUvKG3VczXu6Vf8AT8Mvl4Pyf9M9gWqGeuGDxiXUD2yCD8j4HwNdIrZNPVHFKLi7Naks1RZqVRapIHNFRooDSFE0CnVCRA1KlFOgIg0A04oqQCmmxoooCM0ZqcURQEc1Z3aDigw9ot9o6IPPx9K0jXz3i15sZigibTlXyUbv+J+FY16mWNltZ3YDDqrUvLdjqzv2T4Ub9w3ruqKdJ+2++vkN/fXu644PDLaRUQQqiB+p8zXarUqahGxnjMU8RUzcOC6Aa8V/aHhFAt3AozEkMRudBE+Oxr2pry/b63OHU/duL8wwqMQr02admzy4mBy/s/Ydy4HS5PxVf0r1Irxf9n1zW8vkh/qH517Sow7vTRPaccuJl+cAmiaVImK3OAlNE1zS4GEqQR4gyKc0DHNE1EmkTQglNRJpTSJoAJqFxAwIYSDoQdiKZNKaA8jibbcPu57cmw5hl+75e/wNeqs3g6hlMgiQfI1yx2GW7bZG2YR7j0I9xrz/AGPxZU3MO+9skj4ww+OvrWK/xztwfud838RRc3vR29Vz80enqJNBNRJrc4AmilNKgNaiqA4rbLlVJcgAnIM4kzyyux06+Iq3auT0jykSPfG1UsSdaKKKAKKKKkBRRRNABopTRNAYna3iHdWCB7VzlHu+0fy9apdiOG5UN5hzPos9F6n1/KsvtE5xGLFpdgRbHx5j+Pwr3Fi0EVVXZQFHuAiuaHjquXBbD1az+Hwkaa2z1fkdKKJpGuo8odYXbK3OFfyKH+YfrWzmrJ7VP/db06cs+oYRVKi8D8jfCu1eD6r3PK9hXjEMPG2fkymvc4nEpbEuyqPFiB+NfJuG8Re3cDWtGgqNJ302r0OG7N4jEHPfcrP3iWb0XpXJQqNRyxV2e12hhISq95Umoq3qzW4j2ytLpaU3D4nlX9T8KyWu4zG6ZSEPQclsjzJ3+deh4d2csWtcudvF9fltWuDFbd1OW/L0Rw/FYej+hTu+b+3/AAzuA8K+jW8syTqfAeQ/WtOaU0preMVFWR51SpKpJyk9WOkTSJpE1YoFI0TSJoQE0iaRNKaADXjuIHueIow0D5Z880qfwFexrxvaYzjLIG/1fzc1jX3T0OztajXBxdz2BNQpk0prY88VOok0UBYs4dxedwltVZVWQxzcpYgsuQT7Q69Kq8O4fcS8rsFjI6uQy6sxVswC2xpynczrWzNOazLjoomipICiaTVCgOlFQmiakE654i7lVm+6CfgJqdZPai9lw1zzAX4kVWbtFs0owz1Ix5tHnextnvMS91tcgJ/3OY/DNXuK8v2CtRbuOftOB/CP/wBV6ZjWWGVqaOvtOebENcrIlSNRFE10HAOKpcUwguWnRhIZT8YkH4xVuaiahq6JjJxkmuB8q4KQmItHwuL8CYr6nFfKcWuS64H2XaPRjX1S08gHxAPxFcuF4o9rtlXyT5ocUoqRNRNdh4YUjRNKgClQaVCAqNSNRJoBUqTuAJPu9TsKdAI14zCn6RxAuNVQk+iDKPn+Nafarips5VUwXS5/2gN6Sa5djcBkQ3G0a57PjlH6msavilGPqelhl3VCdZ8fCv7NzEXSGRRuxJPkqiSfiVHrXU1QuXS14qkStvViNFzN08TyjSoriGlicxKAhUgguY9omI16eFdOU80ulh40VmPwjOczu2Y6kLEDyGnTaipyx+YHqA9SDVSdxBzaCDOsaddaxM9vuDF1lJvqubvmlQb8CJbTkkxtFc1zSx6sGnNYvD8Qfr2YwyKobMzd2rKpLMATCqeU6dDWphrmZFYlTmUGV1UyJlT4VYg7UUqKkgdFFKgHWD2yaMP73X863awu2a/3YnwdT+I/Os624zqwX/oh5k+x6xhU8y5/mI/KtuKwuxtycKvkzj+afzrcqaW4vIrjL9/O/N+46iaJpGtDmA1A0zUc3hUg+XcXH19796/9Rr6Rw9ptWz+wn9Ir51x5YxF394x+Jn86+g8JP1Nr92n9Irjw+/I9ztTWhTf5sLZqJNBpV2HhBSopUA6iTTqNSBzSNV3xIDZdekmNFzbSfOuScQUrcYTltnKT94gA8vjuBU5WAxbjvLYJgLmuEnblGUT6tPpXPi3EVtWTcneAvmW2iqXEsZat3i10+zaTKm5JLMdB46Lqdq83fS/xC6uhW2rGT9lBH8zVWc1FqK2nVQwzmnUlpFbX9iHCbb4/FM9w8iBf4ZMKPeRr616nCl25kUCG+0MoyjQW000EQSfH5W8Lwu1bVVVRCiPf45vHbrVukEo68WVr1u8aS3VsRVsWm7xnaACqqADJ5Sx1MftVZJoqJqW7nOOilNFQC0gqwlcUFWFrJGjJUCiirEDpg1E0ChBKaVFKakFHFXCO8PelRbXOQqqQFhtyQZPKfCqnGiXw3dvpce3mIA6qATHrA9a7Ymw571Qs96IzkgIq5MsETJPtGAOu9WXwcsGDEcoQwBqFnYnbfWKu0mrMtCTjJSXA8n2Kx2j2ixXe7OkgCFI19Pga9K2Jbu0zyCQC52gHaT9kn5a15HiuF+iYtbqqCpMr4R9pfmflXtcBdV0DK2YOM0+Pp0jaKwoTSWR7Ud3aFO8lWW7I4jFd2LallJIJLM3LCxMEnU8wAE/hQmIzMQykqNVbKebzB6Rt51aFtfAbzsN/GpGt7o84pCyWJzzk3Ckg6/tRuPIk0rNp0lQEyliV1IgNrGUDx86uRSYUzEHhe0XCbr4klUZgxUyBpsAdems17HB2sltF+6qj4Cu9I1lCmotvmddfFyq04wa3RMaU0UVocgTRNFKKkDmq+MvFV5dWJCqPFjt8N/SurHxrA47xtEK92ys6k8urLqpXUg6ET86jMltZpTpTqO0FdnTB3TdtrbZWGbmulhlO8mPkJ+Hll8Y4oqM9tCrqzSFWQAcqqAxHQFZEeXhVdDisXooIU+03sqfedyB4Ct7hXZ63Zhm53HU7D/SPzqkq0pvwaLn9jtWHo0Na7u/lX9sxeGcAuXm7zEFoP3jLsBsP2RXrbFlUUKoCqNgK6GlSMFHzOaviZ1dHolsS2IDUZpmlVznFSNFI0ApooooST4hi+7tlwVBEAZ/ZJJAAJkRJIrna4qzpbKZJdyjblQVDZsrDcAqa73MKrlC0yhzLDECYjUAwdCd/GkOFJM5rg5zc0cgBiuWQPd0rFF2d8dimVc1vI0MoILEe0wUbA+NRbFOXyKqFlRWcliFGYsFVdJPsn3aeNc7vDAVgM/tZzzCWbMGkkg7EDSu1zBSQwd1bKFLLklgJIzBlI0JOoA3NXIOdzF3QLX1azc0INwjK2VmI0QyOXendxxW6qZeUgSwb2S0hAyx1IIBmp38CWZD3lxcmwHdkTBUk5kJOhPWuN/gqOXJJzuysHK2y9vLGUWyV0Agbz18aEFs3jnyhTGXMW6DWAPMnX4edVrXECzQqEgOUJzCQVkElNwsjQ9ZHQ1oCqCcO51ZmzFCSDkAfUEQzjdQDtpsJJqQd7+JCTMzEgQdfIHaaz7fH7REsSnJnAYrJHgACddRpWrdUkEAwSDBIkA+MSJrMTgqquVSqyqhsqAS1vVHAnQ6a7zU6ApcWxNi/bZLpyEQV5kLSxyqVysQddCJ/WvL8M44+CuFHBZCdQIPT2kI06fKvb3OHMxzFlDjLkKpCrlbMZBJJzRB12211qvjuD98ZuZGllkZWjIoYBVMyDLsZ91ZypxbzLadNHFShB05K8Xw5dUd+GcWt4gMbZJCkAyCNSJjWrgNeQudlbtpi2HudTlElWA8C2x+VcrnEcZbgXrbMB1GdT/FbIB9Zqrq5X4karBKor0pp9Hoz201Wv41VOU5pjNojtp4yAa85hu2CAANacf785+La1wxnaO29wNkeAqxzlNVbNzBZBGg3qyrQfEzlgMRH9jPTDiNshmzaIAWOVoAIkHbXSDp0NI8St7ZoMgagiCYgGRpuPjXmL3aK2SujQyp3oAAEpqMgJ2JMGegFcbnaMd47rbdizAhS8JGRV5l1k8s/Cp72HMj4HEfIz1q8QtEAh1hmKDXdhoV9/lS/4hblvrE5RLcw5QNyfCvH4fGYpiDaswC7OZBIklyGnQbPB8corpcwGPud5mJUONg6LPKABCn8ad5yVx8I1vyS9z1N/illIzXUEgMOYEkHYgDUjzrGxXa1NrKlz49PgNT8qzbHZEg80kBMwEqvNnUm0YJ6BtQY1HhXoOF4MI7FbS20ygCVAcmdiwcyB7hvUvO+gi8PT2py+i+55viFvFYjS4CtvLmIIKoB4kdfcda1eAdlbdpQ1yXYwYYaKd/Xpv4Vsue8fL9hCC3m+6r6bn0q3NWyJKz1KzxU3u+FdNBAUGgmkak5gNRNFVsRioOVRmc6xMADxY/ZFSDuzRqarHH2+jZv9IL/ANINRXB5tbpzncLtbH+37XvM+lWqaArHGD7tz+Bv0qP0o9Ldw+gH4kVaNI0ugVvpDf5dz+T/AOVFd5opfoDQQV2FU3x1tQrM2UMYUsCJJMAajTXxq2KyRckKdIU6kEpomok1yXFJAbOuUmAcwgnaAZ3oQdzSpTRNSBmka5pdDTlIMEqY6FTBHoalNAOomkWqM1JA4pVzvXQqljsASfcNapcPxVx2JYchkoR0ymIPjO/pUqOlwdb6oWylAx3bRTlB0BM+OvwNUnsYch27lDkMewOY9AvjqYrs1m4ve5cpLsSGkgiYAkRHKB8qMNgQkwf8TP8ABcqj0gVOWHEsqk1sbKvDuG25LZFiADKQCxMmFI0A0A8da00sKuyqPcAKlmozVDtyDqSe1scUqRNItQoSArhirp0Rfbbb9lRu5934kVO5eCqWbYCT6VxwVs6u3tvBI+6Psp6fiTVlzB3sWgihV2Hz8SfEmpmlNKagDpGilNQDG4TjTcQqnt5nLk7WyWJgjq3l8YrTs2AggbnUk7sfEnrUTg7Z+wnj7I3O5pJhLYMhVB8Y1Huq8mmDvRSJqJNUAzUTQajNAOaKjNFCR47DXLzAEZECMd1Yl2GWIPgCdfPyrvhb1wLZV0OYgi4ZELlX2pEgknLA8z4Un4ki75/ZDMAjEopmC8Dl2PwNSu8StqTJOgBYhWZVB1BZgIXTXXprWZYvA1hY7D3TdzhGJW7byle7A7pWUtzM2aSM2mg/E3W4xaBILNIJB5HjljNrliBIk7air81IGTXm7GAYd2xRo73PkyryOWJe4SGjVQoEeL+NeiY1n2+JFiMttypLqr8uUlA0zrKiVIkigKODt3QQbjXMwDd6FS7DSp9ls5XeCMgnSNNa7cM7wN9b30ZJtjnMJry3o3u//QGuptcP4ol1VKsJKhisgkA769Y2rth8Ylycjq0bwQdDsfdUkFGzefubgTvc4ZspdHDZC51UuOZsskDXWJqvdxwCsbRv3AcqmVuEIcxzNmKzPQgbQNtY0cdd2XNlEFnaYyoN9ek7T4A0LiUyE2ocKIi2VPpvA0qSDGs4+6QFi+PrgA2QT3ZQHXvBO86n41fwXEgAwfvTluMoJtsTG4kqsHrr5VdGKXIHJCqwDcxA9oSJroLy6cw121Gs7R41N1yBg8a4klwKilpJLEgtbKgaDm0iWy6HoGrnh+JlguS6BC2QwGRgGa53dwz18QdtQdQa1cVZW4ykxAk5gYJOygMPU/CjDL3bBAZVgSPIg6j1kH0NW0toQZzcTfQZgsJOY92A7B3Vgc5A0yrIGvN00rv9MZrioLlpc1tWI0YhjGi82oM/D31pFxMaTEx1iYmordViwG6kAyCNxIid/eKqCo90DEKCySbTx0YENakb9ZB26VG1iHYzmtqBdKZGBzQGj2s3tEagR1Hvq4UBMwJ8YE/Gom2ubNlGaIzQM0eE70BnYbiTM6jTLcV2tkqAYEFWjvCxGvUL6bV04fi3Y28+SLlo3AFmVK5NJJ1nP4CI611ZLQbKVTM0n2BzGDJmNTGb510TDIIIRAVkKQoBUHcAxpufjQFXizk8i/ZVrrTtyjkB97a/7a6Xca1u1ncAkm2AFzGS5VRMAnc9AafDOYPc/wAxjH+heVfQ6n1rsmCtgEBFAYQwyiCPA+XlVpcgUm4qyrzW2nOqqcl0BswY+yUzaZTsD0110ScTuHKBa1a41uWL2wYtm4HAZJIgEHTcdd6u/Q7eUrkWDE+cba+XTwqK4G2IOUSpzA6yGIgmZ1MaVUE8HfzrJEGWUiZEqxUwYGkiutVXwVsLEQocXCJ0zBs0mfOD7xVlXBEggg7Eag0BSxOOZWcKmcW1DPzBTqCYQEcxgdSBqNaR4iIYhSQGtjcarcyw4/iGldcTgkcywOoymGZQy/dYA8w1Oh8T41yxXD0uTIM6SA7oCV1WQp3HjQDtYpzduJk5UYAMGGxQNJEzuatE1nPabNmKP0nu7phsu2ZSRP59a7/TB1W4P+m35CpswcrHEwxTkcLckW3OXK2hYaAysgEiQNuhgVy4birlxnLKVUM6gEJ9lo9pXJJ9IqFoWUKkswCElFfMqISCOXMB0JA1MTpFTwhtISRezBiSQXQiWMk6CaWfIGhTrh9KT76/xCilmC5fwJLMVcp3gAcAAzAiVJ9kxp191Qbhejqr5bdwAOsSYCBORp5ZVQNj5RWRheM3+d+6zLmQMO9EoSFDKoIGxNaAx79+AbN0Du2Ihk15kklZiR0M+NZZS51bhJIb6z2u9HsbC7l8+mUVfCtnnMMmUDLl1zTq2ado0iKybfGnYythymcpOublYqzZQCIBB0npXHh/GbnKrWrrBrl1Fc5Qxym4yyug9lCN+lSkD0JrKscMcMHL28wVszLbKG4xWJuANBHWPEDUbV3ONb/Ju/8Atn5B5qphOL6XS9u/KueXu8xWEUhVyjXeddZNTlZBJuEMUS2XXKMO9glVIPOFGZddPZGnma7YDAFHztEhCgPeXX0JBOjmFHKNNffVTh3aRLs8lwAAEkAuBM8pCgkER1FaeIxiomfUg5coA5mLkBVAMQSSBrHnSzQKfGbBJEBTnCocxYAFbgcarqp9qD0MU8Nh7qpcnIWc6AudBlA5rgtgt6r61O7jtCLlpwSVVVOQ94WBMKQ0aBSTMRFVlx7KQoVm5xbKvAKMVzCXBMqRsdfDfSp2kE7mEum3aWF5IDKrkZoWFIcpI13AHr0NH/g1wplZLRhL6g5idblwOm6aaCPWrq8bka2nBLMiibfMUMMQc0ZQRuaTcZ5VIQ8zMgmSQ6zKkKDrofLTelgVb/C3zCEEKbxGU2zAuMpAyXFyxpqdCI03NX8HbIFpCFm2gzZPYU5YCr/50rk+JJgOXBIJyW0OYKDBLHUge6J6Ur/EkS2Tagwneey5UKZILkCRMHfzqdgJY3CjvRc7kXOTLpklSGkE5yNNenhVbGYRma8/dMXm33ZzJPLElZflO+8TpWzbaVB8QD8RVV+I2wrMWgJmzSGkZPaIESQJEkaVAMy9hLpuEkNrcDKyhSQkg5ZNwZQNQRGup1mtwiq9vEzcKCNFDfaDanwIgiI671Gzj0dmVTzKzLBBEld9Y2oDJtWLgNnkud4ofvHZpt94bbKGidQWMggaDTTauOKNwKq2hdFx0a23eMYNwiZUsSJEOZXl+VbOB4il0DUBiDKzMFTDAHrFV7l769mfkt2bYhmIClrpgnygKB/uNWRBysplBCC8LYtEEHvMwcEZO7nm2zTl02q3wlTkDMbpYhQ3eZhzAawpAA33A186sPiUBALKCQWALAEqN29w8agMbbKlhcTKDBbMIBOwJ6bj41AOPFrjBBlB1YAsM3IIJzEJzHUAaeO9ZuHvXGFpWa8p764rHIwm3lYoSWUwPYEnXzma1/plvXnTQweZdDEwdd4B+FTtXVYAqQwOxBBB9RQGOuIYhQ73Ak3lLZIYlX+rDSu2XXbWPQ3OBt9Qm8iQZXKZzHdY091XLl1RuQOupA08aM48RtPp40JM3iLZbyM11ram240yZSwZCBLKdSJ08tOtU8ZfyXMQ6XAmW3acqFTnbm9uROoyjSDqNdq3s1ImoBkfTC2Ia2t9AuVGUAIXLEtKg9RCg7TzbioHiD5ic65u+7vuYGbJnyhvvTl552j41pnErnCa5iCw5TBAiYaInUaV0I6xr49aAwLPGLjMto5c+cIWynKzISb6BZ5YTKQZMydNKlgMcz3FD5Crl8sIpByyRkdXJ2BnMo9Nq3CPKuItIssFUGNSFAMDzFNQM2E+6v8ACKKLN0OoZSCrCQRsRRU3FjNxlsAXoAE3ATAiTJ1PidB8KnnP0tdT7YG/SBp7qKK4ot3Rs+IM5GPKAkJlL5Z5c2Wc0bTOs1QwF9v7lzNrfuzqdfZH/c38R8aKK2jwIfE9tdPK3uP4V4LhuLuGxjZdzFm6wliYbINd9/OiitUUN3s9cLXnLEk9xa1JJOrPO9aHHz9Q56jIR5EOpBHnRRSRVFDFXCX3PLfw+XU6ZgQ0eEgketLEH6rFHqL6weoyizEHyoooyTrbtKRggVB+rO4B3tA/iB8Ks4lArWAoAHfHQCB/6VzoKdFAcr+FR8Sc6K0WF9pQ3+I/jVbFKFTGBQFAsiANAPqm2A22FFFEGbFn2V9w/CvJcTH95b/WB6NbGYe4wJ8YFFFSQeiP/Mf9L/vpYD/E/ev+VOipBTwe2G99z+l6tcZ/5e9+6c/BTFFFAeZsMSbk6/3m6NddDisMCPdqa1uLjXE+eE184N2J+JooqAWcbYXJaXKsC5agQIEHSBXTh41vfvj/AEJSooScsdZVr9jMoMC7EgGOVaz+FWxnAgRGOSIHsLigFT/SBoBRRQg4vZUnh8qpzKVMgGVFkMFPiJAMeIrlj8Mgu4uEUZMJbZIUDKw74Bl8DCJqPujwooqr+xbgbDH62x/oufglY/ETz3G+0uJw6K32lVjazKDuAZMjzNFFHsIPSNXjcBiXOLQZ2g38SCMxghRcyg+IECKKKtLZ+dSImJe4hdVmC3bgAZgAHYAcx2E0UUVvYuth/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www.globalyouthjournal.com/wp-content/uploads/2014/08/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6999" y="4487430"/>
            <a:ext cx="3581401" cy="230747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6" name="Rectangle 5"/>
          <p:cNvSpPr/>
          <p:nvPr/>
        </p:nvSpPr>
        <p:spPr>
          <a:xfrm>
            <a:off x="6180368" y="6553567"/>
            <a:ext cx="2963632" cy="369332"/>
          </a:xfrm>
          <a:prstGeom prst="rect">
            <a:avLst/>
          </a:prstGeom>
        </p:spPr>
        <p:txBody>
          <a:bodyPr wrap="none">
            <a:spAutoFit/>
          </a:bodyPr>
          <a:lstStyle/>
          <a:p>
            <a:r>
              <a:rPr lang="en-US" u="sng" dirty="0">
                <a:hlinkClick r:id="rId3"/>
              </a:rPr>
              <a:t>www.globalyouthjournal.com</a:t>
            </a:r>
            <a:endParaRPr lang="en-US" dirty="0"/>
          </a:p>
        </p:txBody>
      </p:sp>
    </p:spTree>
    <p:extLst>
      <p:ext uri="{BB962C8B-B14F-4D97-AF65-F5344CB8AC3E}">
        <p14:creationId xmlns:p14="http://schemas.microsoft.com/office/powerpoint/2010/main" val="643297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How can I get to all the students who </a:t>
            </a:r>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require one-on-one assistance with</a:t>
            </a:r>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 </a:t>
            </a:r>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their writing?</a:t>
            </a:r>
          </a:p>
          <a:p>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What can I do to </a:t>
            </a:r>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encourage</a:t>
            </a:r>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 </a:t>
            </a:r>
            <a:r>
              <a:rPr lang="en-US" b="1" dirty="0" smtClean="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rPr>
              <a:t>students to take more of an interest in editing their work?</a:t>
            </a:r>
            <a:endParaRPr lang="en-US" b="1" dirty="0">
              <a:ln w="28575">
                <a:no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endParaRPr>
          </a:p>
        </p:txBody>
      </p:sp>
      <p:sp>
        <p:nvSpPr>
          <p:cNvPr id="4" name="Title 1"/>
          <p:cNvSpPr>
            <a:spLocks noGrp="1"/>
          </p:cNvSpPr>
          <p:nvPr>
            <p:ph type="title"/>
          </p:nvPr>
        </p:nvSpPr>
        <p:spPr>
          <a:xfrm>
            <a:off x="457200" y="274638"/>
            <a:ext cx="8229600" cy="1143000"/>
          </a:xfrm>
        </p:spPr>
        <p:txBody>
          <a:bodyPr>
            <a:normAutofit/>
          </a:bodyPr>
          <a:lstStyle/>
          <a:p>
            <a:r>
              <a:rPr lang="en-US" sz="4800" dirty="0" smtClean="0">
                <a:solidFill>
                  <a:schemeClr val="bg1"/>
                </a:solidFill>
                <a:effectLst>
                  <a:glow rad="228600">
                    <a:schemeClr val="accent4">
                      <a:satMod val="175000"/>
                      <a:alpha val="40000"/>
                    </a:schemeClr>
                  </a:glow>
                </a:effectLst>
              </a:rPr>
              <a:t>My Questions</a:t>
            </a:r>
            <a:endParaRPr lang="en-US" sz="4800" dirty="0">
              <a:solidFill>
                <a:schemeClr val="bg1"/>
              </a:solidFill>
              <a:effectLst>
                <a:glow rad="228600">
                  <a:schemeClr val="accent4">
                    <a:satMod val="175000"/>
                    <a:alpha val="40000"/>
                  </a:schemeClr>
                </a:glow>
              </a:effectLst>
            </a:endParaRPr>
          </a:p>
        </p:txBody>
      </p:sp>
      <p:pic>
        <p:nvPicPr>
          <p:cNvPr id="2050" name="Picture 2" descr="http://milliwall.com/wp-content/uploads/2015/03/Minions-6-Cool-HD.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468" t="2877" r="11874"/>
          <a:stretch/>
        </p:blipFill>
        <p:spPr bwMode="auto">
          <a:xfrm>
            <a:off x="3525818" y="4343400"/>
            <a:ext cx="1655782" cy="231370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p:spPr>
      </p:pic>
      <p:sp>
        <p:nvSpPr>
          <p:cNvPr id="5" name="Rectangle 4"/>
          <p:cNvSpPr/>
          <p:nvPr/>
        </p:nvSpPr>
        <p:spPr>
          <a:xfrm>
            <a:off x="5274722" y="6317855"/>
            <a:ext cx="1419299" cy="369332"/>
          </a:xfrm>
          <a:prstGeom prst="rect">
            <a:avLst/>
          </a:prstGeom>
        </p:spPr>
        <p:txBody>
          <a:bodyPr wrap="none">
            <a:spAutoFit/>
          </a:bodyPr>
          <a:lstStyle/>
          <a:p>
            <a:r>
              <a:rPr lang="en-US" dirty="0">
                <a:hlinkClick r:id="rId3"/>
              </a:rPr>
              <a:t>milliwall.com</a:t>
            </a:r>
            <a:endParaRPr lang="en-US" dirty="0"/>
          </a:p>
        </p:txBody>
      </p:sp>
    </p:spTree>
    <p:extLst>
      <p:ext uri="{BB962C8B-B14F-4D97-AF65-F5344CB8AC3E}">
        <p14:creationId xmlns:p14="http://schemas.microsoft.com/office/powerpoint/2010/main" val="2613459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sz="4800" dirty="0" smtClean="0">
                <a:solidFill>
                  <a:schemeClr val="bg1"/>
                </a:solidFill>
                <a:effectLst>
                  <a:glow rad="228600">
                    <a:schemeClr val="accent4">
                      <a:satMod val="175000"/>
                      <a:alpha val="40000"/>
                    </a:schemeClr>
                  </a:glow>
                </a:effectLst>
              </a:rPr>
              <a:t>My Reading</a:t>
            </a:r>
            <a:endParaRPr lang="en-US" sz="4800" dirty="0">
              <a:solidFill>
                <a:schemeClr val="bg1"/>
              </a:solidFill>
              <a:effectLst>
                <a:glow rad="228600">
                  <a:schemeClr val="accent4">
                    <a:satMod val="175000"/>
                    <a:alpha val="40000"/>
                  </a:schemeClr>
                </a:glow>
              </a:effectLst>
            </a:endParaRPr>
          </a:p>
        </p:txBody>
      </p:sp>
      <p:sp>
        <p:nvSpPr>
          <p:cNvPr id="5" name="Content Placeholder 2"/>
          <p:cNvSpPr>
            <a:spLocks noGrp="1"/>
          </p:cNvSpPr>
          <p:nvPr>
            <p:ph idx="1"/>
          </p:nvPr>
        </p:nvSpPr>
        <p:spPr>
          <a:xfrm>
            <a:off x="228600" y="1600200"/>
            <a:ext cx="8610600" cy="4525963"/>
          </a:xfrm>
        </p:spPr>
        <p:txBody>
          <a:bodyPr/>
          <a:lstStyle/>
          <a:p>
            <a:r>
              <a:rPr lang="en-US" dirty="0" smtClean="0">
                <a:ln w="28575">
                  <a:noFill/>
                </a:ln>
                <a:solidFill>
                  <a:schemeClr val="bg1"/>
                </a:solidFill>
                <a:latin typeface="Aharoni" pitchFamily="2" charset="-79"/>
                <a:cs typeface="Aharoni" pitchFamily="2" charset="-79"/>
              </a:rPr>
              <a:t>Stephen North—”The </a:t>
            </a:r>
            <a:r>
              <a:rPr lang="en-US" dirty="0">
                <a:ln w="28575">
                  <a:noFill/>
                </a:ln>
                <a:solidFill>
                  <a:schemeClr val="bg1"/>
                </a:solidFill>
                <a:latin typeface="Aharoni" pitchFamily="2" charset="-79"/>
                <a:cs typeface="Aharoni" pitchFamily="2" charset="-79"/>
              </a:rPr>
              <a:t>Idea of a Writing </a:t>
            </a:r>
            <a:r>
              <a:rPr lang="en-US" dirty="0" smtClean="0">
                <a:ln w="28575">
                  <a:noFill/>
                </a:ln>
                <a:solidFill>
                  <a:schemeClr val="bg1"/>
                </a:solidFill>
                <a:latin typeface="Aharoni" pitchFamily="2" charset="-79"/>
                <a:cs typeface="Aharoni" pitchFamily="2" charset="-79"/>
              </a:rPr>
              <a:t>Center”</a:t>
            </a:r>
          </a:p>
          <a:p>
            <a:r>
              <a:rPr lang="en-US" dirty="0" smtClean="0">
                <a:ln w="28575">
                  <a:noFill/>
                </a:ln>
                <a:solidFill>
                  <a:schemeClr val="bg1"/>
                </a:solidFill>
                <a:latin typeface="Aharoni" pitchFamily="2" charset="-79"/>
                <a:cs typeface="Aharoni" pitchFamily="2" charset="-79"/>
              </a:rPr>
              <a:t>Jeff Brooks--</a:t>
            </a:r>
            <a:r>
              <a:rPr lang="en-US" dirty="0">
                <a:ln w="28575">
                  <a:noFill/>
                </a:ln>
                <a:solidFill>
                  <a:schemeClr val="bg1"/>
                </a:solidFill>
                <a:latin typeface="Aharoni" pitchFamily="2" charset="-79"/>
                <a:cs typeface="Aharoni" pitchFamily="2" charset="-79"/>
              </a:rPr>
              <a:t>“Minimalist Tutoring:  Making the Student Do All the </a:t>
            </a:r>
            <a:r>
              <a:rPr lang="en-US" dirty="0" smtClean="0">
                <a:ln w="28575">
                  <a:noFill/>
                </a:ln>
                <a:solidFill>
                  <a:schemeClr val="bg1"/>
                </a:solidFill>
                <a:latin typeface="Aharoni" pitchFamily="2" charset="-79"/>
                <a:cs typeface="Aharoni" pitchFamily="2" charset="-79"/>
              </a:rPr>
              <a:t>Work”</a:t>
            </a:r>
          </a:p>
          <a:p>
            <a:r>
              <a:rPr lang="en-US" dirty="0" smtClean="0">
                <a:ln w="28575">
                  <a:noFill/>
                </a:ln>
                <a:solidFill>
                  <a:schemeClr val="bg1"/>
                </a:solidFill>
                <a:latin typeface="Aharoni" pitchFamily="2" charset="-79"/>
                <a:cs typeface="Aharoni" pitchFamily="2" charset="-79"/>
              </a:rPr>
              <a:t>Rich Kent--</a:t>
            </a:r>
            <a:r>
              <a:rPr lang="en-US" i="1" dirty="0" smtClean="0">
                <a:ln w="28575">
                  <a:noFill/>
                </a:ln>
                <a:solidFill>
                  <a:schemeClr val="bg1"/>
                </a:solidFill>
                <a:latin typeface="Aharoni" pitchFamily="2" charset="-79"/>
                <a:cs typeface="Aharoni" pitchFamily="2" charset="-79"/>
              </a:rPr>
              <a:t>A </a:t>
            </a:r>
            <a:r>
              <a:rPr lang="en-US" i="1" dirty="0">
                <a:ln w="28575">
                  <a:noFill/>
                </a:ln>
                <a:solidFill>
                  <a:schemeClr val="bg1"/>
                </a:solidFill>
                <a:latin typeface="Aharoni" pitchFamily="2" charset="-79"/>
                <a:cs typeface="Aharoni" pitchFamily="2" charset="-79"/>
              </a:rPr>
              <a:t>Guide to Creating Student-Staffed Writing Centers:  Grades </a:t>
            </a:r>
            <a:r>
              <a:rPr lang="en-US" i="1" dirty="0" smtClean="0">
                <a:ln w="28575">
                  <a:noFill/>
                </a:ln>
                <a:solidFill>
                  <a:schemeClr val="bg1"/>
                </a:solidFill>
                <a:latin typeface="Aharoni" pitchFamily="2" charset="-79"/>
                <a:cs typeface="Aharoni" pitchFamily="2" charset="-79"/>
              </a:rPr>
              <a:t>6-12</a:t>
            </a:r>
            <a:endParaRPr lang="en-US" dirty="0">
              <a:ln w="28575">
                <a:noFill/>
              </a:ln>
              <a:solidFill>
                <a:schemeClr val="bg1"/>
              </a:solidFill>
              <a:latin typeface="Aharoni" pitchFamily="2" charset="-79"/>
              <a:cs typeface="Aharoni" pitchFamily="2" charset="-79"/>
            </a:endParaRPr>
          </a:p>
          <a:p>
            <a:r>
              <a:rPr lang="en-US" dirty="0" smtClean="0">
                <a:ln w="28575">
                  <a:noFill/>
                </a:ln>
                <a:solidFill>
                  <a:schemeClr val="bg1"/>
                </a:solidFill>
                <a:latin typeface="Aharoni" pitchFamily="2" charset="-79"/>
                <a:cs typeface="Aharoni" pitchFamily="2" charset="-79"/>
              </a:rPr>
              <a:t>Pamela B. Ferrell--</a:t>
            </a:r>
            <a:r>
              <a:rPr lang="en-US" i="1" dirty="0">
                <a:ln w="28575">
                  <a:noFill/>
                </a:ln>
                <a:solidFill>
                  <a:schemeClr val="bg1"/>
                </a:solidFill>
                <a:latin typeface="Aharoni" pitchFamily="2" charset="-79"/>
                <a:cs typeface="Aharoni" pitchFamily="2" charset="-79"/>
              </a:rPr>
              <a:t>The High School </a:t>
            </a:r>
            <a:r>
              <a:rPr lang="en-US" i="1" dirty="0" smtClean="0">
                <a:ln w="28575">
                  <a:noFill/>
                </a:ln>
                <a:solidFill>
                  <a:schemeClr val="bg1"/>
                </a:solidFill>
                <a:latin typeface="Aharoni" pitchFamily="2" charset="-79"/>
                <a:cs typeface="Aharoni" pitchFamily="2" charset="-79"/>
              </a:rPr>
              <a:t>Writing </a:t>
            </a:r>
            <a:r>
              <a:rPr lang="en-US" i="1" dirty="0">
                <a:ln w="28575">
                  <a:noFill/>
                </a:ln>
                <a:solidFill>
                  <a:schemeClr val="bg1"/>
                </a:solidFill>
                <a:latin typeface="Aharoni" pitchFamily="2" charset="-79"/>
                <a:cs typeface="Aharoni" pitchFamily="2" charset="-79"/>
              </a:rPr>
              <a:t>Center:  Establishing and Maintaining </a:t>
            </a:r>
            <a:r>
              <a:rPr lang="en-US" i="1" dirty="0" smtClean="0">
                <a:ln w="28575">
                  <a:noFill/>
                </a:ln>
                <a:solidFill>
                  <a:schemeClr val="bg1"/>
                </a:solidFill>
                <a:latin typeface="Aharoni" pitchFamily="2" charset="-79"/>
                <a:cs typeface="Aharoni" pitchFamily="2" charset="-79"/>
              </a:rPr>
              <a:t>One</a:t>
            </a:r>
            <a:endParaRPr lang="en-US" dirty="0" smtClean="0">
              <a:ln w="28575">
                <a:noFill/>
              </a:ln>
              <a:solidFill>
                <a:schemeClr val="bg1"/>
              </a:solidFill>
              <a:latin typeface="Aharoni" pitchFamily="2" charset="-79"/>
              <a:cs typeface="Aharoni" pitchFamily="2" charset="-79"/>
            </a:endParaRPr>
          </a:p>
          <a:p>
            <a:endParaRPr lang="en-US" b="1" dirty="0">
              <a:ln w="28575">
                <a:solidFill>
                  <a:srgbClr val="7030A0"/>
                </a:solidFill>
                <a:prstDash val="solid"/>
              </a:ln>
              <a:solidFill>
                <a:schemeClr val="bg2">
                  <a:tint val="85000"/>
                  <a:satMod val="155000"/>
                </a:schemeClr>
              </a:solidFill>
              <a:effectLst>
                <a:outerShdw blurRad="41275" dist="20320" dir="1800000" algn="tl" rotWithShape="0">
                  <a:srgbClr val="000000">
                    <a:alpha val="40000"/>
                  </a:srgbClr>
                </a:outerShdw>
              </a:effectLst>
              <a:latin typeface="Aharoni" pitchFamily="2" charset="-79"/>
              <a:cs typeface="Aharoni" pitchFamily="2" charset="-79"/>
            </a:endParaRPr>
          </a:p>
        </p:txBody>
      </p:sp>
    </p:spTree>
    <p:extLst>
      <p:ext uri="{BB962C8B-B14F-4D97-AF65-F5344CB8AC3E}">
        <p14:creationId xmlns:p14="http://schemas.microsoft.com/office/powerpoint/2010/main" val="29646039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763000" cy="6324600"/>
          </a:xfrm>
        </p:spPr>
        <p:txBody>
          <a:bodyPr>
            <a:normAutofit/>
          </a:bodyPr>
          <a:lstStyle/>
          <a:p>
            <a:pPr marL="0" indent="0">
              <a:buNone/>
            </a:pPr>
            <a:r>
              <a:rPr lang="en-US" sz="2400" dirty="0" smtClean="0">
                <a:solidFill>
                  <a:schemeClr val="bg1"/>
                </a:solidFill>
                <a:latin typeface="Aharoni" pitchFamily="2" charset="-79"/>
                <a:cs typeface="Aharoni" pitchFamily="2" charset="-79"/>
              </a:rPr>
              <a:t>Rich Kent— “Writing centers... are places where writers talk with fellow writers about their work in an effort to discover a thesis, overcome procrastination, develop ideas, create an outline, evaluate a draft, or revise a draft.  Writing center staff  members support, tutor, and confer with writers in an effort to encourage and motivate.”</a:t>
            </a:r>
          </a:p>
          <a:p>
            <a:pPr marL="0" indent="0">
              <a:buNone/>
            </a:pPr>
            <a:endParaRPr lang="en-US" sz="2400" dirty="0">
              <a:solidFill>
                <a:schemeClr val="bg1"/>
              </a:solidFill>
              <a:latin typeface="Aharoni" pitchFamily="2" charset="-79"/>
              <a:cs typeface="Aharoni" pitchFamily="2" charset="-79"/>
            </a:endParaRPr>
          </a:p>
          <a:p>
            <a:pPr marL="0" indent="0">
              <a:buNone/>
            </a:pPr>
            <a:r>
              <a:rPr lang="en-US" sz="2400" dirty="0" smtClean="0">
                <a:solidFill>
                  <a:schemeClr val="bg1"/>
                </a:solidFill>
                <a:latin typeface="Aharoni" pitchFamily="2" charset="-79"/>
                <a:cs typeface="Aharoni" pitchFamily="2" charset="-79"/>
              </a:rPr>
              <a:t>Nancy Grimm identifies three common objectives writing centers share:</a:t>
            </a:r>
          </a:p>
          <a:p>
            <a:pPr marL="0" indent="0">
              <a:buNone/>
            </a:pPr>
            <a:r>
              <a:rPr lang="en-US" sz="2400" dirty="0" smtClean="0">
                <a:solidFill>
                  <a:schemeClr val="bg1"/>
                </a:solidFill>
                <a:latin typeface="Aharoni" pitchFamily="2" charset="-79"/>
                <a:cs typeface="Aharoni" pitchFamily="2" charset="-79"/>
              </a:rPr>
              <a:t>1)  A good tutor makes the student do all the work. </a:t>
            </a:r>
          </a:p>
          <a:p>
            <a:pPr marL="0" indent="0">
              <a:buNone/>
            </a:pPr>
            <a:r>
              <a:rPr lang="en-US" sz="2400" dirty="0" smtClean="0">
                <a:solidFill>
                  <a:schemeClr val="bg1"/>
                </a:solidFill>
                <a:latin typeface="Aharoni" pitchFamily="2" charset="-79"/>
                <a:cs typeface="Aharoni" pitchFamily="2" charset="-79"/>
              </a:rPr>
              <a:t>2) The ultimate aim of a tutorial is an independent writer.</a:t>
            </a:r>
          </a:p>
          <a:p>
            <a:pPr marL="0" indent="0">
              <a:buNone/>
            </a:pPr>
            <a:r>
              <a:rPr lang="en-US" sz="2400" dirty="0" smtClean="0">
                <a:solidFill>
                  <a:schemeClr val="bg1"/>
                </a:solidFill>
                <a:latin typeface="Aharoni" pitchFamily="2" charset="-79"/>
                <a:cs typeface="Aharoni" pitchFamily="2" charset="-79"/>
              </a:rPr>
              <a:t>3) Our job is to produce better writers, not better writing.</a:t>
            </a:r>
            <a:endParaRPr lang="en-US" sz="2400" dirty="0">
              <a:solidFill>
                <a:schemeClr val="bg1"/>
              </a:solidFill>
            </a:endParaRPr>
          </a:p>
        </p:txBody>
      </p:sp>
      <p:sp>
        <p:nvSpPr>
          <p:cNvPr id="4" name="Title 1"/>
          <p:cNvSpPr>
            <a:spLocks noGrp="1"/>
          </p:cNvSpPr>
          <p:nvPr>
            <p:ph type="title"/>
          </p:nvPr>
        </p:nvSpPr>
        <p:spPr/>
        <p:txBody>
          <a:bodyPr>
            <a:normAutofit/>
          </a:bodyPr>
          <a:lstStyle/>
          <a:p>
            <a:r>
              <a:rPr lang="en-US" sz="4800" dirty="0" smtClean="0">
                <a:solidFill>
                  <a:schemeClr val="bg1"/>
                </a:solidFill>
                <a:effectLst>
                  <a:glow rad="228600">
                    <a:schemeClr val="accent4">
                      <a:satMod val="175000"/>
                      <a:alpha val="40000"/>
                    </a:schemeClr>
                  </a:glow>
                </a:effectLst>
              </a:rPr>
              <a:t>My Reading, Cont.</a:t>
            </a:r>
            <a:endParaRPr lang="en-US" sz="4800" dirty="0">
              <a:solidFill>
                <a:schemeClr val="bg1"/>
              </a:solidFill>
              <a:effectLst>
                <a:glow rad="228600">
                  <a:schemeClr val="accent4">
                    <a:satMod val="175000"/>
                    <a:alpha val="40000"/>
                  </a:schemeClr>
                </a:glow>
              </a:effectLst>
            </a:endParaRPr>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23054" r="17712" b="6746"/>
          <a:stretch/>
        </p:blipFill>
        <p:spPr>
          <a:xfrm>
            <a:off x="762000" y="1143000"/>
            <a:ext cx="7725563" cy="49430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4048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Autofit/>
          </a:bodyPr>
          <a:lstStyle/>
          <a:p>
            <a:r>
              <a:rPr lang="en-US" sz="5400" dirty="0" smtClean="0">
                <a:solidFill>
                  <a:schemeClr val="bg1"/>
                </a:solidFill>
                <a:effectLst>
                  <a:glow rad="228600">
                    <a:schemeClr val="accent4">
                      <a:satMod val="175000"/>
                      <a:alpha val="40000"/>
                    </a:schemeClr>
                  </a:glow>
                </a:effectLst>
              </a:rPr>
              <a:t>The </a:t>
            </a:r>
            <a:r>
              <a:rPr lang="en-US" sz="5400" dirty="0" err="1" smtClean="0">
                <a:solidFill>
                  <a:schemeClr val="bg1"/>
                </a:solidFill>
                <a:effectLst>
                  <a:glow rad="228600">
                    <a:schemeClr val="accent4">
                      <a:satMod val="175000"/>
                      <a:alpha val="40000"/>
                    </a:schemeClr>
                  </a:glow>
                </a:effectLst>
              </a:rPr>
              <a:t>Writin</a:t>
            </a:r>
            <a:r>
              <a:rPr lang="en-US" sz="5400" dirty="0" smtClean="0">
                <a:solidFill>
                  <a:schemeClr val="bg1"/>
                </a:solidFill>
                <a:effectLst>
                  <a:glow rad="228600">
                    <a:schemeClr val="accent4">
                      <a:satMod val="175000"/>
                      <a:alpha val="40000"/>
                    </a:schemeClr>
                  </a:glow>
                </a:effectLst>
              </a:rPr>
              <a:t>’ Titan Program</a:t>
            </a:r>
            <a:br>
              <a:rPr lang="en-US" sz="5400" dirty="0" smtClean="0">
                <a:solidFill>
                  <a:schemeClr val="bg1"/>
                </a:solidFill>
                <a:effectLst>
                  <a:glow rad="228600">
                    <a:schemeClr val="accent4">
                      <a:satMod val="175000"/>
                      <a:alpha val="40000"/>
                    </a:schemeClr>
                  </a:glow>
                </a:effectLst>
              </a:rPr>
            </a:br>
            <a:endParaRPr lang="en-US" sz="5400" dirty="0">
              <a:solidFill>
                <a:schemeClr val="bg1"/>
              </a:solidFill>
              <a:effectLst>
                <a:glow rad="228600">
                  <a:schemeClr val="accent4">
                    <a:satMod val="175000"/>
                    <a:alpha val="40000"/>
                  </a:schemeClr>
                </a:glow>
              </a:effectLst>
            </a:endParaRPr>
          </a:p>
        </p:txBody>
      </p:sp>
      <p:sp>
        <p:nvSpPr>
          <p:cNvPr id="5" name="TextBox 4"/>
          <p:cNvSpPr txBox="1"/>
          <p:nvPr/>
        </p:nvSpPr>
        <p:spPr>
          <a:xfrm>
            <a:off x="228599" y="1066800"/>
            <a:ext cx="8382001" cy="5201424"/>
          </a:xfrm>
          <a:prstGeom prst="rect">
            <a:avLst/>
          </a:prstGeom>
          <a:noFill/>
        </p:spPr>
        <p:txBody>
          <a:bodyPr wrap="square" rtlCol="0">
            <a:spAutoFit/>
          </a:bodyPr>
          <a:lstStyle/>
          <a:p>
            <a:pPr marL="285750" indent="-285750">
              <a:buFont typeface="Arial" pitchFamily="34" charset="0"/>
              <a:buChar char="•"/>
            </a:pPr>
            <a:r>
              <a:rPr lang="en-US" sz="2400" dirty="0" smtClean="0">
                <a:solidFill>
                  <a:schemeClr val="bg1"/>
                </a:solidFill>
                <a:latin typeface="Aharoni" pitchFamily="2" charset="-79"/>
                <a:cs typeface="Aharoni" pitchFamily="2" charset="-79"/>
              </a:rPr>
              <a:t>The </a:t>
            </a:r>
            <a:r>
              <a:rPr lang="en-US" sz="2400" dirty="0" err="1" smtClean="0">
                <a:solidFill>
                  <a:schemeClr val="bg1"/>
                </a:solidFill>
                <a:latin typeface="Aharoni" pitchFamily="2" charset="-79"/>
                <a:cs typeface="Aharoni" pitchFamily="2" charset="-79"/>
              </a:rPr>
              <a:t>Writin</a:t>
            </a:r>
            <a:r>
              <a:rPr lang="en-US" sz="2400" dirty="0" smtClean="0">
                <a:solidFill>
                  <a:schemeClr val="bg1"/>
                </a:solidFill>
                <a:latin typeface="Aharoni" pitchFamily="2" charset="-79"/>
                <a:cs typeface="Aharoni" pitchFamily="2" charset="-79"/>
              </a:rPr>
              <a:t>’ Titan Program was established in September </a:t>
            </a:r>
            <a:r>
              <a:rPr lang="en-US" sz="3200" dirty="0" smtClean="0">
                <a:solidFill>
                  <a:schemeClr val="bg1"/>
                </a:solidFill>
                <a:latin typeface="Aharoni" pitchFamily="2" charset="-79"/>
                <a:cs typeface="Aharoni" pitchFamily="2" charset="-79"/>
              </a:rPr>
              <a:t>2013</a:t>
            </a:r>
            <a:r>
              <a:rPr lang="en-US" sz="2400" dirty="0" smtClean="0">
                <a:solidFill>
                  <a:schemeClr val="bg1"/>
                </a:solidFill>
                <a:latin typeface="Aharoni" pitchFamily="2" charset="-79"/>
                <a:cs typeface="Aharoni" pitchFamily="2" charset="-79"/>
              </a:rPr>
              <a:t>.  Since that time, our peer tutors (</a:t>
            </a:r>
            <a:r>
              <a:rPr lang="en-US" sz="2400" dirty="0" err="1" smtClean="0">
                <a:solidFill>
                  <a:schemeClr val="bg1"/>
                </a:solidFill>
                <a:latin typeface="Aharoni" pitchFamily="2" charset="-79"/>
                <a:cs typeface="Aharoni" pitchFamily="2" charset="-79"/>
              </a:rPr>
              <a:t>Writin</a:t>
            </a:r>
            <a:r>
              <a:rPr lang="en-US" sz="2400" dirty="0" smtClean="0">
                <a:solidFill>
                  <a:schemeClr val="bg1"/>
                </a:solidFill>
                <a:latin typeface="Aharoni" pitchFamily="2" charset="-79"/>
                <a:cs typeface="Aharoni" pitchFamily="2" charset="-79"/>
              </a:rPr>
              <a:t>’ Titan Coaches) have  conducted over</a:t>
            </a:r>
            <a:r>
              <a:rPr lang="en-US" sz="3200" dirty="0" smtClean="0">
                <a:solidFill>
                  <a:schemeClr val="bg1"/>
                </a:solidFill>
                <a:latin typeface="Aharoni" pitchFamily="2" charset="-79"/>
                <a:cs typeface="Aharoni" pitchFamily="2" charset="-79"/>
              </a:rPr>
              <a:t> 800 </a:t>
            </a:r>
            <a:r>
              <a:rPr lang="en-US" sz="2400" dirty="0" smtClean="0">
                <a:solidFill>
                  <a:schemeClr val="bg1"/>
                </a:solidFill>
                <a:latin typeface="Aharoni" pitchFamily="2" charset="-79"/>
                <a:cs typeface="Aharoni" pitchFamily="2" charset="-79"/>
              </a:rPr>
              <a:t>sessions with grade school and junior  high students.  In addition, our coaches have been utilized in assisting Special Ed and ESL students.</a:t>
            </a:r>
          </a:p>
          <a:p>
            <a:pPr marL="285750" indent="-285750">
              <a:buFont typeface="Arial" pitchFamily="34" charset="0"/>
              <a:buChar char="•"/>
            </a:pPr>
            <a:endParaRPr lang="en-US" sz="2400" dirty="0">
              <a:solidFill>
                <a:schemeClr val="bg1"/>
              </a:solidFill>
              <a:latin typeface="Aharoni" pitchFamily="2" charset="-79"/>
              <a:cs typeface="Aharoni" pitchFamily="2" charset="-79"/>
            </a:endParaRPr>
          </a:p>
          <a:p>
            <a:pPr marL="285750" indent="-285750">
              <a:buFont typeface="Arial" pitchFamily="34" charset="0"/>
              <a:buChar char="•"/>
            </a:pPr>
            <a:r>
              <a:rPr lang="en-US" sz="2400" dirty="0" smtClean="0">
                <a:solidFill>
                  <a:schemeClr val="bg1"/>
                </a:solidFill>
                <a:latin typeface="Aharoni" pitchFamily="2" charset="-79"/>
                <a:cs typeface="Aharoni" pitchFamily="2" charset="-79"/>
              </a:rPr>
              <a:t>Our Mission:</a:t>
            </a:r>
          </a:p>
          <a:p>
            <a:pPr marL="800100" lvl="1" indent="-342900">
              <a:buFont typeface="Arial" pitchFamily="34" charset="0"/>
              <a:buChar char="•"/>
            </a:pPr>
            <a:r>
              <a:rPr lang="en-US" sz="2400" dirty="0" smtClean="0">
                <a:solidFill>
                  <a:schemeClr val="bg1"/>
                </a:solidFill>
                <a:latin typeface="Aharoni" pitchFamily="2" charset="-79"/>
                <a:cs typeface="Aharoni" pitchFamily="2" charset="-79"/>
              </a:rPr>
              <a:t>To help students become more capable, knowledgeable writers through collaboration</a:t>
            </a:r>
          </a:p>
          <a:p>
            <a:pPr marL="800100" lvl="1" indent="-342900">
              <a:buFont typeface="Arial" pitchFamily="34" charset="0"/>
              <a:buChar char="•"/>
            </a:pPr>
            <a:r>
              <a:rPr lang="en-US" sz="2400" dirty="0" smtClean="0">
                <a:solidFill>
                  <a:schemeClr val="bg1"/>
                </a:solidFill>
                <a:latin typeface="Aharoni" pitchFamily="2" charset="-79"/>
                <a:cs typeface="Aharoni" pitchFamily="2" charset="-79"/>
              </a:rPr>
              <a:t>To not just assist writers with the task at hand, but to share and practice skills with writers they’ll find helpful in the future.</a:t>
            </a:r>
            <a:endParaRPr lang="en-US" sz="2400" dirty="0" smtClean="0">
              <a:latin typeface="Aharoni" pitchFamily="2" charset="-79"/>
              <a:cs typeface="Aharoni" pitchFamily="2" charset="-79"/>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638299" y="1295400"/>
            <a:ext cx="5562600" cy="41719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03408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fontScale="90000"/>
          </a:bodyPr>
          <a:lstStyle/>
          <a:p>
            <a:r>
              <a:rPr lang="en-US" sz="4800" dirty="0" err="1" smtClean="0">
                <a:solidFill>
                  <a:schemeClr val="bg1"/>
                </a:solidFill>
                <a:effectLst>
                  <a:glow rad="228600">
                    <a:schemeClr val="accent4">
                      <a:satMod val="175000"/>
                      <a:alpha val="40000"/>
                    </a:schemeClr>
                  </a:glow>
                </a:effectLst>
              </a:rPr>
              <a:t>Writin</a:t>
            </a:r>
            <a:r>
              <a:rPr lang="en-US" sz="4800" dirty="0" smtClean="0">
                <a:solidFill>
                  <a:schemeClr val="bg1"/>
                </a:solidFill>
                <a:effectLst>
                  <a:glow rad="228600">
                    <a:schemeClr val="accent4">
                      <a:satMod val="175000"/>
                      <a:alpha val="40000"/>
                    </a:schemeClr>
                  </a:glow>
                </a:effectLst>
              </a:rPr>
              <a:t>’ Titan Coaches</a:t>
            </a:r>
            <a:br>
              <a:rPr lang="en-US" sz="4800" dirty="0" smtClean="0">
                <a:solidFill>
                  <a:schemeClr val="bg1"/>
                </a:solidFill>
                <a:effectLst>
                  <a:glow rad="228600">
                    <a:schemeClr val="accent4">
                      <a:satMod val="175000"/>
                      <a:alpha val="40000"/>
                    </a:schemeClr>
                  </a:glow>
                </a:effectLst>
              </a:rPr>
            </a:br>
            <a:endParaRPr lang="en-US" sz="4800" dirty="0">
              <a:solidFill>
                <a:schemeClr val="bg1"/>
              </a:solidFill>
              <a:effectLst>
                <a:glow rad="228600">
                  <a:schemeClr val="accent4">
                    <a:satMod val="175000"/>
                    <a:alpha val="40000"/>
                  </a:schemeClr>
                </a:glow>
              </a:effectLst>
            </a:endParaRPr>
          </a:p>
        </p:txBody>
      </p:sp>
      <p:sp>
        <p:nvSpPr>
          <p:cNvPr id="5" name="Rectangle 4"/>
          <p:cNvSpPr/>
          <p:nvPr/>
        </p:nvSpPr>
        <p:spPr>
          <a:xfrm>
            <a:off x="304800" y="914401"/>
            <a:ext cx="8534400" cy="5478423"/>
          </a:xfrm>
          <a:prstGeom prst="rect">
            <a:avLst/>
          </a:prstGeom>
        </p:spPr>
        <p:txBody>
          <a:bodyPr wrap="square">
            <a:spAutoFit/>
          </a:bodyPr>
          <a:lstStyle/>
          <a:p>
            <a:pPr marL="571500" indent="-571500">
              <a:buFont typeface="Arial" pitchFamily="34" charset="0"/>
              <a:buChar char="•"/>
            </a:pPr>
            <a:r>
              <a:rPr lang="en-US" sz="4400" dirty="0" smtClean="0">
                <a:solidFill>
                  <a:schemeClr val="bg1"/>
                </a:solidFill>
                <a:latin typeface="Aharoni" pitchFamily="2" charset="-79"/>
                <a:cs typeface="Aharoni" pitchFamily="2" charset="-79"/>
              </a:rPr>
              <a:t>22 </a:t>
            </a:r>
            <a:r>
              <a:rPr lang="en-US" sz="3400" dirty="0" smtClean="0">
                <a:solidFill>
                  <a:schemeClr val="bg1"/>
                </a:solidFill>
                <a:latin typeface="Aharoni" pitchFamily="2" charset="-79"/>
                <a:cs typeface="Aharoni" pitchFamily="2" charset="-79"/>
              </a:rPr>
              <a:t>seventh and eighth graders</a:t>
            </a:r>
          </a:p>
          <a:p>
            <a:pPr marL="457200" indent="-457200">
              <a:buFont typeface="Arial" pitchFamily="34" charset="0"/>
              <a:buChar char="•"/>
            </a:pPr>
            <a:r>
              <a:rPr lang="en-US" sz="3400" dirty="0">
                <a:solidFill>
                  <a:schemeClr val="bg1"/>
                </a:solidFill>
                <a:latin typeface="Aharoni" pitchFamily="2" charset="-79"/>
                <a:cs typeface="Aharoni" pitchFamily="2" charset="-79"/>
              </a:rPr>
              <a:t>R</a:t>
            </a:r>
            <a:r>
              <a:rPr lang="en-US" sz="3400" dirty="0" smtClean="0">
                <a:solidFill>
                  <a:schemeClr val="bg1"/>
                </a:solidFill>
                <a:latin typeface="Aharoni" pitchFamily="2" charset="-79"/>
                <a:cs typeface="Aharoni" pitchFamily="2" charset="-79"/>
              </a:rPr>
              <a:t>ecommended </a:t>
            </a:r>
            <a:r>
              <a:rPr lang="en-US" sz="3400" dirty="0" smtClean="0">
                <a:solidFill>
                  <a:schemeClr val="bg1"/>
                </a:solidFill>
                <a:latin typeface="Aharoni" pitchFamily="2" charset="-79"/>
                <a:cs typeface="Aharoni" pitchFamily="2" charset="-79"/>
              </a:rPr>
              <a:t>by teachers as </a:t>
            </a:r>
            <a:r>
              <a:rPr lang="en-US" sz="3400" dirty="0" smtClean="0">
                <a:solidFill>
                  <a:schemeClr val="bg1"/>
                </a:solidFill>
                <a:latin typeface="Aharoni" pitchFamily="2" charset="-79"/>
                <a:cs typeface="Aharoni" pitchFamily="2" charset="-79"/>
              </a:rPr>
              <a:t>being </a:t>
            </a:r>
            <a:r>
              <a:rPr lang="en-US" sz="3400" dirty="0" smtClean="0">
                <a:solidFill>
                  <a:schemeClr val="bg1"/>
                </a:solidFill>
                <a:latin typeface="Aharoni" pitchFamily="2" charset="-79"/>
                <a:cs typeface="Aharoni" pitchFamily="2" charset="-79"/>
              </a:rPr>
              <a:t>strong writers, responsible, </a:t>
            </a:r>
            <a:r>
              <a:rPr lang="en-US" sz="3400" dirty="0" smtClean="0">
                <a:solidFill>
                  <a:schemeClr val="bg1"/>
                </a:solidFill>
                <a:latin typeface="Aharoni" pitchFamily="2" charset="-79"/>
                <a:cs typeface="Aharoni" pitchFamily="2" charset="-79"/>
              </a:rPr>
              <a:t>and </a:t>
            </a:r>
            <a:r>
              <a:rPr lang="en-US" sz="3400" dirty="0" smtClean="0">
                <a:solidFill>
                  <a:schemeClr val="bg1"/>
                </a:solidFill>
                <a:latin typeface="Aharoni" pitchFamily="2" charset="-79"/>
                <a:cs typeface="Aharoni" pitchFamily="2" charset="-79"/>
              </a:rPr>
              <a:t>friendly</a:t>
            </a:r>
          </a:p>
          <a:p>
            <a:pPr marL="457200" indent="-457200">
              <a:buFont typeface="Arial" pitchFamily="34" charset="0"/>
              <a:buChar char="•"/>
            </a:pPr>
            <a:r>
              <a:rPr lang="en-US" sz="3400" dirty="0">
                <a:solidFill>
                  <a:schemeClr val="bg1"/>
                </a:solidFill>
                <a:latin typeface="Aharoni" pitchFamily="2" charset="-79"/>
                <a:cs typeface="Aharoni" pitchFamily="2" charset="-79"/>
              </a:rPr>
              <a:t>R</a:t>
            </a:r>
            <a:r>
              <a:rPr lang="en-US" sz="3400" dirty="0" smtClean="0">
                <a:solidFill>
                  <a:schemeClr val="bg1"/>
                </a:solidFill>
                <a:latin typeface="Aharoni" pitchFamily="2" charset="-79"/>
                <a:cs typeface="Aharoni" pitchFamily="2" charset="-79"/>
              </a:rPr>
              <a:t>eceived </a:t>
            </a:r>
            <a:r>
              <a:rPr lang="en-US" sz="3400" dirty="0" smtClean="0">
                <a:solidFill>
                  <a:schemeClr val="bg1"/>
                </a:solidFill>
                <a:latin typeface="Aharoni" pitchFamily="2" charset="-79"/>
                <a:cs typeface="Aharoni" pitchFamily="2" charset="-79"/>
              </a:rPr>
              <a:t>training over first quarter, meeting two times a week over lunch</a:t>
            </a:r>
          </a:p>
          <a:p>
            <a:pPr marL="457200" indent="-457200">
              <a:buFont typeface="Arial" pitchFamily="34" charset="0"/>
              <a:buChar char="•"/>
            </a:pPr>
            <a:r>
              <a:rPr lang="en-US" sz="3400" dirty="0" smtClean="0">
                <a:solidFill>
                  <a:schemeClr val="bg1"/>
                </a:solidFill>
                <a:latin typeface="Aharoni" pitchFamily="2" charset="-79"/>
                <a:cs typeface="Aharoni" pitchFamily="2" charset="-79"/>
              </a:rPr>
              <a:t>Worked </a:t>
            </a:r>
            <a:r>
              <a:rPr lang="en-US" sz="3400" dirty="0" smtClean="0">
                <a:solidFill>
                  <a:schemeClr val="bg1"/>
                </a:solidFill>
                <a:latin typeface="Aharoni" pitchFamily="2" charset="-79"/>
                <a:cs typeface="Aharoni" pitchFamily="2" charset="-79"/>
              </a:rPr>
              <a:t>through how to build a good rapport with writers and how to help them with the various stages of the writing process</a:t>
            </a:r>
            <a:endParaRPr lang="en-US" sz="3400" dirty="0">
              <a:solidFill>
                <a:schemeClr val="bg1"/>
              </a:solidFill>
              <a:latin typeface="Aharoni" pitchFamily="2" charset="-79"/>
              <a:cs typeface="Aharoni" pitchFamily="2" charset="-79"/>
            </a:endParaRPr>
          </a:p>
        </p:txBody>
      </p:sp>
      <p:grpSp>
        <p:nvGrpSpPr>
          <p:cNvPr id="6" name="Group 5"/>
          <p:cNvGrpSpPr/>
          <p:nvPr/>
        </p:nvGrpSpPr>
        <p:grpSpPr>
          <a:xfrm>
            <a:off x="457200" y="685800"/>
            <a:ext cx="8077200" cy="5707023"/>
            <a:chOff x="-5632" y="-895162"/>
            <a:chExt cx="9751640" cy="7781989"/>
          </a:xfrm>
        </p:grpSpPr>
        <p:grpSp>
          <p:nvGrpSpPr>
            <p:cNvPr id="7" name="Group 6"/>
            <p:cNvGrpSpPr/>
            <p:nvPr/>
          </p:nvGrpSpPr>
          <p:grpSpPr>
            <a:xfrm>
              <a:off x="-5632" y="-895162"/>
              <a:ext cx="9751640" cy="7781989"/>
              <a:chOff x="-5632" y="-895162"/>
              <a:chExt cx="9751640" cy="7781989"/>
            </a:xfrm>
          </p:grpSpPr>
          <p:grpSp>
            <p:nvGrpSpPr>
              <p:cNvPr id="9" name="Group 8"/>
              <p:cNvGrpSpPr/>
              <p:nvPr/>
            </p:nvGrpSpPr>
            <p:grpSpPr>
              <a:xfrm>
                <a:off x="3280954" y="-895162"/>
                <a:ext cx="3329572" cy="3941386"/>
                <a:chOff x="3280954" y="-895162"/>
                <a:chExt cx="3329572" cy="3941386"/>
              </a:xfrm>
            </p:grpSpPr>
            <p:pic>
              <p:nvPicPr>
                <p:cNvPr id="40" name="Picture 3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80954" y="981966"/>
                  <a:ext cx="1766046" cy="206425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44993" y="981966"/>
                  <a:ext cx="1624002" cy="195349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42" name="Picture 41"/>
                <p:cNvPicPr>
                  <a:picLocks noChangeAspect="1"/>
                </p:cNvPicPr>
                <p:nvPr/>
              </p:nvPicPr>
              <p:blipFill rotWithShape="1">
                <a:blip r:embed="rId5" cstate="print">
                  <a:extLst>
                    <a:ext uri="{28A0092B-C50C-407E-A947-70E740481C1C}">
                      <a14:useLocalDpi xmlns:a14="http://schemas.microsoft.com/office/drawing/2010/main" val="0"/>
                    </a:ext>
                  </a:extLst>
                </a:blip>
                <a:srcRect t="9697" r="17138" b="13131"/>
                <a:stretch/>
              </p:blipFill>
              <p:spPr>
                <a:xfrm>
                  <a:off x="4844480" y="-895162"/>
                  <a:ext cx="1766046" cy="19303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grpSp>
            <p:nvGrpSpPr>
              <p:cNvPr id="10" name="Group 9"/>
              <p:cNvGrpSpPr/>
              <p:nvPr/>
            </p:nvGrpSpPr>
            <p:grpSpPr>
              <a:xfrm>
                <a:off x="-5632" y="-875210"/>
                <a:ext cx="9751640" cy="7762037"/>
                <a:chOff x="15669" y="-895162"/>
                <a:chExt cx="9751640" cy="7762037"/>
              </a:xfrm>
            </p:grpSpPr>
            <p:grpSp>
              <p:nvGrpSpPr>
                <p:cNvPr id="11" name="Group 10"/>
                <p:cNvGrpSpPr/>
                <p:nvPr/>
              </p:nvGrpSpPr>
              <p:grpSpPr>
                <a:xfrm>
                  <a:off x="15669" y="-892466"/>
                  <a:ext cx="9751640" cy="7759341"/>
                  <a:chOff x="15669" y="-892466"/>
                  <a:chExt cx="9751640" cy="7759341"/>
                </a:xfrm>
              </p:grpSpPr>
              <p:grpSp>
                <p:nvGrpSpPr>
                  <p:cNvPr id="19" name="Group 18"/>
                  <p:cNvGrpSpPr/>
                  <p:nvPr/>
                </p:nvGrpSpPr>
                <p:grpSpPr>
                  <a:xfrm>
                    <a:off x="6548214" y="2896694"/>
                    <a:ext cx="3219095" cy="3961306"/>
                    <a:chOff x="6548214" y="2896694"/>
                    <a:chExt cx="3219095" cy="3961306"/>
                  </a:xfrm>
                </p:grpSpPr>
                <p:pic>
                  <p:nvPicPr>
                    <p:cNvPr id="37" name="Content Placeholder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57163" y="2896694"/>
                      <a:ext cx="1610146" cy="1930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8" name="Content Placeholder 11"/>
                    <p:cNvPicPr>
                      <a:picLocks noChangeAspect="1"/>
                    </p:cNvPicPr>
                    <p:nvPr/>
                  </p:nvPicPr>
                  <p:blipFill rotWithShape="1">
                    <a:blip r:embed="rId7" cstate="print">
                      <a:extLst>
                        <a:ext uri="{28A0092B-C50C-407E-A947-70E740481C1C}">
                          <a14:useLocalDpi xmlns:a14="http://schemas.microsoft.com/office/drawing/2010/main" val="0"/>
                        </a:ext>
                      </a:extLst>
                    </a:blip>
                    <a:srcRect l="7598" t="8965" r="-112" b="2988"/>
                    <a:stretch/>
                  </p:blipFill>
                  <p:spPr>
                    <a:xfrm>
                      <a:off x="8157163" y="4827094"/>
                      <a:ext cx="1610146" cy="203090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9" name="Picture 38"/>
                    <p:cNvPicPr>
                      <a:picLocks noChangeAspect="1"/>
                    </p:cNvPicPr>
                    <p:nvPr/>
                  </p:nvPicPr>
                  <p:blipFill rotWithShape="1">
                    <a:blip r:embed="rId8" cstate="print">
                      <a:extLst>
                        <a:ext uri="{28A0092B-C50C-407E-A947-70E740481C1C}">
                          <a14:useLocalDpi xmlns:a14="http://schemas.microsoft.com/office/drawing/2010/main" val="0"/>
                        </a:ext>
                      </a:extLst>
                    </a:blip>
                    <a:srcRect l="42458" t="7879" b="26667"/>
                    <a:stretch/>
                  </p:blipFill>
                  <p:spPr>
                    <a:xfrm>
                      <a:off x="6548214" y="2906316"/>
                      <a:ext cx="1624214" cy="198120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grpSp>
                <p:nvGrpSpPr>
                  <p:cNvPr id="20" name="Group 19"/>
                  <p:cNvGrpSpPr/>
                  <p:nvPr/>
                </p:nvGrpSpPr>
                <p:grpSpPr>
                  <a:xfrm>
                    <a:off x="15669" y="-892466"/>
                    <a:ext cx="8222329" cy="7759341"/>
                    <a:chOff x="-14904" y="-895162"/>
                    <a:chExt cx="8222329" cy="7759341"/>
                  </a:xfrm>
                </p:grpSpPr>
                <p:pic>
                  <p:nvPicPr>
                    <p:cNvPr id="21" name="Content Placeholder 7"/>
                    <p:cNvPicPr>
                      <a:picLocks noChangeAspect="1"/>
                    </p:cNvPicPr>
                    <p:nvPr/>
                  </p:nvPicPr>
                  <p:blipFill rotWithShape="1">
                    <a:blip r:embed="rId9" cstate="print">
                      <a:extLst>
                        <a:ext uri="{28A0092B-C50C-407E-A947-70E740481C1C}">
                          <a14:useLocalDpi xmlns:a14="http://schemas.microsoft.com/office/drawing/2010/main" val="0"/>
                        </a:ext>
                      </a:extLst>
                    </a:blip>
                    <a:srcRect l="12042" t="7806" r="23062" b="24238"/>
                    <a:stretch/>
                  </p:blipFill>
                  <p:spPr>
                    <a:xfrm>
                      <a:off x="4930447" y="2906315"/>
                      <a:ext cx="1652403" cy="198120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2" name="Picture 21"/>
                    <p:cNvPicPr>
                      <a:picLocks noChangeAspect="1"/>
                    </p:cNvPicPr>
                    <p:nvPr/>
                  </p:nvPicPr>
                  <p:blipFill rotWithShape="1">
                    <a:blip r:embed="rId10" cstate="print">
                      <a:extLst>
                        <a:ext uri="{28A0092B-C50C-407E-A947-70E740481C1C}">
                          <a14:useLocalDpi xmlns:a14="http://schemas.microsoft.com/office/drawing/2010/main" val="0"/>
                        </a:ext>
                      </a:extLst>
                    </a:blip>
                    <a:srcRect l="9704" t="12323" r="20370" b="24040"/>
                    <a:stretch/>
                  </p:blipFill>
                  <p:spPr>
                    <a:xfrm>
                      <a:off x="6554366" y="4861609"/>
                      <a:ext cx="1653059" cy="198871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3" name="Picture 22"/>
                    <p:cNvPicPr>
                      <a:picLocks noChangeAspect="1"/>
                    </p:cNvPicPr>
                    <p:nvPr/>
                  </p:nvPicPr>
                  <p:blipFill rotWithShape="1">
                    <a:blip r:embed="rId11" cstate="print">
                      <a:extLst>
                        <a:ext uri="{28A0092B-C50C-407E-A947-70E740481C1C}">
                          <a14:useLocalDpi xmlns:a14="http://schemas.microsoft.com/office/drawing/2010/main" val="0"/>
                        </a:ext>
                      </a:extLst>
                    </a:blip>
                    <a:srcRect l="5017" t="6666" r="14175" b="22829"/>
                    <a:stretch/>
                  </p:blipFill>
                  <p:spPr>
                    <a:xfrm>
                      <a:off x="4957468" y="4875464"/>
                      <a:ext cx="1653058" cy="198871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nvGrpSpPr>
                    <p:cNvPr id="24" name="Group 23"/>
                    <p:cNvGrpSpPr/>
                    <p:nvPr/>
                  </p:nvGrpSpPr>
                  <p:grpSpPr>
                    <a:xfrm>
                      <a:off x="-14904" y="-895162"/>
                      <a:ext cx="4972372" cy="7753162"/>
                      <a:chOff x="-14904" y="-895162"/>
                      <a:chExt cx="4972372" cy="7753162"/>
                    </a:xfrm>
                  </p:grpSpPr>
                  <p:grpSp>
                    <p:nvGrpSpPr>
                      <p:cNvPr id="25" name="Group 24"/>
                      <p:cNvGrpSpPr/>
                      <p:nvPr/>
                    </p:nvGrpSpPr>
                    <p:grpSpPr>
                      <a:xfrm>
                        <a:off x="1648256" y="2906315"/>
                        <a:ext cx="3309212" cy="3951685"/>
                        <a:chOff x="1648256" y="2906315"/>
                        <a:chExt cx="3309212" cy="3951685"/>
                      </a:xfrm>
                    </p:grpSpPr>
                    <p:pic>
                      <p:nvPicPr>
                        <p:cNvPr id="34" name="Picture 33"/>
                        <p:cNvPicPr>
                          <a:picLocks noChangeAspect="1"/>
                        </p:cNvPicPr>
                        <p:nvPr/>
                      </p:nvPicPr>
                      <p:blipFill rotWithShape="1">
                        <a:blip r:embed="rId12" cstate="print">
                          <a:extLst>
                            <a:ext uri="{28A0092B-C50C-407E-A947-70E740481C1C}">
                              <a14:useLocalDpi xmlns:a14="http://schemas.microsoft.com/office/drawing/2010/main" val="0"/>
                            </a:ext>
                          </a:extLst>
                        </a:blip>
                        <a:srcRect t="11515" r="17037"/>
                        <a:stretch/>
                      </p:blipFill>
                      <p:spPr>
                        <a:xfrm>
                          <a:off x="3280954" y="2906315"/>
                          <a:ext cx="1652403" cy="198120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5" name="Content Placeholder 7"/>
                        <p:cNvPicPr>
                          <a:picLocks noChangeAspect="1"/>
                        </p:cNvPicPr>
                        <p:nvPr/>
                      </p:nvPicPr>
                      <p:blipFill rotWithShape="1">
                        <a:blip r:embed="rId13" cstate="print">
                          <a:extLst>
                            <a:ext uri="{28A0092B-C50C-407E-A947-70E740481C1C}">
                              <a14:useLocalDpi xmlns:a14="http://schemas.microsoft.com/office/drawing/2010/main" val="0"/>
                            </a:ext>
                          </a:extLst>
                        </a:blip>
                        <a:srcRect l="7144" t="23571" r="25919" b="8932"/>
                        <a:stretch/>
                      </p:blipFill>
                      <p:spPr>
                        <a:xfrm>
                          <a:off x="1648256" y="2906315"/>
                          <a:ext cx="1633440" cy="198120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6" name="Picture 35"/>
                        <p:cNvPicPr>
                          <a:picLocks noChangeAspect="1"/>
                        </p:cNvPicPr>
                        <p:nvPr/>
                      </p:nvPicPr>
                      <p:blipFill rotWithShape="1">
                        <a:blip r:embed="rId14" cstate="print">
                          <a:extLst>
                            <a:ext uri="{28A0092B-C50C-407E-A947-70E740481C1C}">
                              <a14:useLocalDpi xmlns:a14="http://schemas.microsoft.com/office/drawing/2010/main" val="0"/>
                            </a:ext>
                          </a:extLst>
                        </a:blip>
                        <a:srcRect t="7677" r="36263" b="27878"/>
                        <a:stretch/>
                      </p:blipFill>
                      <p:spPr>
                        <a:xfrm>
                          <a:off x="3304410" y="4887517"/>
                          <a:ext cx="1653058" cy="197048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grpSp>
                    <p:nvGrpSpPr>
                      <p:cNvPr id="26" name="Group 25"/>
                      <p:cNvGrpSpPr/>
                      <p:nvPr/>
                    </p:nvGrpSpPr>
                    <p:grpSpPr>
                      <a:xfrm>
                        <a:off x="-14904" y="2904602"/>
                        <a:ext cx="3319314" cy="3953398"/>
                        <a:chOff x="-14904" y="2904602"/>
                        <a:chExt cx="3319314" cy="3953398"/>
                      </a:xfrm>
                    </p:grpSpPr>
                    <p:pic>
                      <p:nvPicPr>
                        <p:cNvPr id="31" name="Picture 30"/>
                        <p:cNvPicPr>
                          <a:picLocks noChangeAspect="1"/>
                        </p:cNvPicPr>
                        <p:nvPr/>
                      </p:nvPicPr>
                      <p:blipFill rotWithShape="1">
                        <a:blip r:embed="rId15" cstate="print">
                          <a:extLst>
                            <a:ext uri="{28A0092B-C50C-407E-A947-70E740481C1C}">
                              <a14:useLocalDpi xmlns:a14="http://schemas.microsoft.com/office/drawing/2010/main" val="0"/>
                            </a:ext>
                          </a:extLst>
                        </a:blip>
                        <a:srcRect l="9704" t="8889" r="30606" b="30909"/>
                        <a:stretch/>
                      </p:blipFill>
                      <p:spPr>
                        <a:xfrm>
                          <a:off x="-14904" y="2904602"/>
                          <a:ext cx="1682085" cy="195700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2" name="Picture 2" descr="C:\Users\martinr\Pictures\2014-09-24\001.JPG"/>
                        <p:cNvPicPr>
                          <a:picLocks noChangeAspect="1" noChangeArrowheads="1"/>
                        </p:cNvPicPr>
                        <p:nvPr/>
                      </p:nvPicPr>
                      <p:blipFill rotWithShape="1">
                        <a:blip r:embed="rId16" cstate="print">
                          <a:extLst>
                            <a:ext uri="{BEBA8EAE-BF5A-486C-A8C5-ECC9F3942E4B}">
                              <a14:imgProps xmlns:a14="http://schemas.microsoft.com/office/drawing/2010/main">
                                <a14:imgLayer r:embed="rId17">
                                  <a14:imgEffect>
                                    <a14:sharpenSoften amount="-50000"/>
                                  </a14:imgEffect>
                                </a14:imgLayer>
                              </a14:imgProps>
                            </a:ext>
                            <a:ext uri="{28A0092B-C50C-407E-A947-70E740481C1C}">
                              <a14:useLocalDpi xmlns:a14="http://schemas.microsoft.com/office/drawing/2010/main" val="0"/>
                            </a:ext>
                          </a:extLst>
                        </a:blip>
                        <a:srcRect l="14382" t="23501"/>
                        <a:stretch/>
                      </p:blipFill>
                      <p:spPr bwMode="auto">
                        <a:xfrm>
                          <a:off x="1648256" y="4875464"/>
                          <a:ext cx="1656154" cy="198253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p:spPr>
                    </p:pic>
                    <p:pic>
                      <p:nvPicPr>
                        <p:cNvPr id="33" name="Picture 32"/>
                        <p:cNvPicPr>
                          <a:picLocks noChangeAspect="1"/>
                        </p:cNvPicPr>
                        <p:nvPr/>
                      </p:nvPicPr>
                      <p:blipFill rotWithShape="1">
                        <a:blip r:embed="rId18" cstate="print">
                          <a:extLst>
                            <a:ext uri="{28A0092B-C50C-407E-A947-70E740481C1C}">
                              <a14:useLocalDpi xmlns:a14="http://schemas.microsoft.com/office/drawing/2010/main" val="0"/>
                            </a:ext>
                          </a:extLst>
                        </a:blip>
                        <a:srcRect l="9705" t="13940" r="35992" b="31482"/>
                        <a:stretch/>
                      </p:blipFill>
                      <p:spPr>
                        <a:xfrm>
                          <a:off x="-14904" y="4861609"/>
                          <a:ext cx="1663160" cy="1996391"/>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grpSp>
                    <p:nvGrpSpPr>
                      <p:cNvPr id="27" name="Group 26"/>
                      <p:cNvGrpSpPr/>
                      <p:nvPr/>
                    </p:nvGrpSpPr>
                    <p:grpSpPr>
                      <a:xfrm>
                        <a:off x="-14903" y="-895162"/>
                        <a:ext cx="3319313" cy="3851401"/>
                        <a:chOff x="-14903" y="-895162"/>
                        <a:chExt cx="3319313" cy="3851401"/>
                      </a:xfrm>
                    </p:grpSpPr>
                    <p:pic>
                      <p:nvPicPr>
                        <p:cNvPr id="28" name="Picture 27"/>
                        <p:cNvPicPr>
                          <a:picLocks noChangeAspect="1"/>
                        </p:cNvPicPr>
                        <p:nvPr/>
                      </p:nvPicPr>
                      <p:blipFill rotWithShape="1">
                        <a:blip r:embed="rId19" cstate="print">
                          <a:extLst>
                            <a:ext uri="{28A0092B-C50C-407E-A947-70E740481C1C}">
                              <a14:useLocalDpi xmlns:a14="http://schemas.microsoft.com/office/drawing/2010/main" val="0"/>
                            </a:ext>
                          </a:extLst>
                        </a:blip>
                        <a:srcRect l="22375" t="26777" r="16485" b="22567"/>
                        <a:stretch/>
                      </p:blipFill>
                      <p:spPr>
                        <a:xfrm>
                          <a:off x="-14903" y="962817"/>
                          <a:ext cx="1735272" cy="19388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9" name="Picture 28"/>
                        <p:cNvPicPr>
                          <a:picLocks noChangeAspect="1"/>
                        </p:cNvPicPr>
                        <p:nvPr/>
                      </p:nvPicPr>
                      <p:blipFill rotWithShape="1">
                        <a:blip r:embed="rId20" cstate="print">
                          <a:extLst>
                            <a:ext uri="{28A0092B-C50C-407E-A947-70E740481C1C}">
                              <a14:useLocalDpi xmlns:a14="http://schemas.microsoft.com/office/drawing/2010/main" val="0"/>
                            </a:ext>
                          </a:extLst>
                        </a:blip>
                        <a:srcRect l="16137" t="11429" r="5979" b="11746"/>
                        <a:stretch/>
                      </p:blipFill>
                      <p:spPr>
                        <a:xfrm>
                          <a:off x="1720368" y="962817"/>
                          <a:ext cx="1584042" cy="199342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0" name="Picture 29"/>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667181" y="-895162"/>
                          <a:ext cx="1597731" cy="19303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grpSp>
              </p:grpSp>
            </p:grpSp>
            <p:grpSp>
              <p:nvGrpSpPr>
                <p:cNvPr id="12" name="Group 11"/>
                <p:cNvGrpSpPr/>
                <p:nvPr/>
              </p:nvGrpSpPr>
              <p:grpSpPr>
                <a:xfrm>
                  <a:off x="6548214" y="-895162"/>
                  <a:ext cx="3217005" cy="3830618"/>
                  <a:chOff x="6548214" y="-895162"/>
                  <a:chExt cx="3217005" cy="3830618"/>
                </a:xfrm>
              </p:grpSpPr>
              <p:pic>
                <p:nvPicPr>
                  <p:cNvPr id="13" name="Picture 12"/>
                  <p:cNvPicPr>
                    <a:picLocks noChangeAspect="1"/>
                  </p:cNvPicPr>
                  <p:nvPr/>
                </p:nvPicPr>
                <p:blipFill rotWithShape="1">
                  <a:blip r:embed="rId22" cstate="print">
                    <a:extLst>
                      <a:ext uri="{28A0092B-C50C-407E-A947-70E740481C1C}">
                        <a14:useLocalDpi xmlns:a14="http://schemas.microsoft.com/office/drawing/2010/main" val="0"/>
                      </a:ext>
                    </a:extLst>
                  </a:blip>
                  <a:srcRect l="15791" t="14747" r="6902" b="21414"/>
                  <a:stretch/>
                </p:blipFill>
                <p:spPr>
                  <a:xfrm>
                    <a:off x="8169195" y="981966"/>
                    <a:ext cx="1596024" cy="193887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nvGrpSpPr>
                  <p:cNvPr id="14" name="Group 13"/>
                  <p:cNvGrpSpPr/>
                  <p:nvPr/>
                </p:nvGrpSpPr>
                <p:grpSpPr>
                  <a:xfrm>
                    <a:off x="6548214" y="981966"/>
                    <a:ext cx="1624002" cy="1953490"/>
                    <a:chOff x="6548214" y="981966"/>
                    <a:chExt cx="1624002" cy="1953490"/>
                  </a:xfrm>
                </p:grpSpPr>
                <p:pic>
                  <p:nvPicPr>
                    <p:cNvPr id="16" name="Picture 15"/>
                    <p:cNvPicPr>
                      <a:picLocks noChangeAspect="1"/>
                    </p:cNvPicPr>
                    <p:nvPr/>
                  </p:nvPicPr>
                  <p:blipFill rotWithShape="1">
                    <a:blip r:embed="rId23" cstate="print">
                      <a:extLst>
                        <a:ext uri="{28A0092B-C50C-407E-A947-70E740481C1C}">
                          <a14:useLocalDpi xmlns:a14="http://schemas.microsoft.com/office/drawing/2010/main" val="0"/>
                        </a:ext>
                      </a:extLst>
                    </a:blip>
                    <a:srcRect t="12121" r="13905" b="1"/>
                    <a:stretch/>
                  </p:blipFill>
                  <p:spPr>
                    <a:xfrm>
                      <a:off x="6548214" y="981966"/>
                      <a:ext cx="1624002" cy="195349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7" name="Oval 16"/>
                    <p:cNvSpPr/>
                    <p:nvPr/>
                  </p:nvSpPr>
                  <p:spPr>
                    <a:xfrm flipH="1">
                      <a:off x="7176114" y="1862511"/>
                      <a:ext cx="40911" cy="3165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flipH="1">
                      <a:off x="7587992" y="1818121"/>
                      <a:ext cx="40911" cy="31654"/>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5" name="Picture 14"/>
                  <p:cNvPicPr>
                    <a:picLocks noChangeAspect="1"/>
                  </p:cNvPicPr>
                  <p:nvPr/>
                </p:nvPicPr>
                <p:blipFill rotWithShape="1">
                  <a:blip r:embed="rId24" cstate="print">
                    <a:extLst>
                      <a:ext uri="{28A0092B-C50C-407E-A947-70E740481C1C}">
                        <a14:useLocalDpi xmlns:a14="http://schemas.microsoft.com/office/drawing/2010/main" val="0"/>
                      </a:ext>
                    </a:extLst>
                  </a:blip>
                  <a:srcRect l="15252" t="3636" r="27341" b="33708"/>
                  <a:stretch/>
                </p:blipFill>
                <p:spPr>
                  <a:xfrm>
                    <a:off x="6610526" y="-895162"/>
                    <a:ext cx="1600200" cy="191736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grpSp>
        </p:grpSp>
        <p:pic>
          <p:nvPicPr>
            <p:cNvPr id="8" name="Content Placeholder 7"/>
            <p:cNvPicPr>
              <a:picLocks noChangeAspect="1"/>
            </p:cNvPicPr>
            <p:nvPr/>
          </p:nvPicPr>
          <p:blipFill rotWithShape="1">
            <a:blip r:embed="rId25" cstate="print">
              <a:extLst>
                <a:ext uri="{28A0092B-C50C-407E-A947-70E740481C1C}">
                  <a14:useLocalDpi xmlns:a14="http://schemas.microsoft.com/office/drawing/2010/main" val="0"/>
                </a:ext>
              </a:extLst>
            </a:blip>
            <a:srcRect t="1990" r="14199" b="17652"/>
            <a:stretch/>
          </p:blipFill>
          <p:spPr>
            <a:xfrm>
              <a:off x="3274184" y="-895162"/>
              <a:ext cx="1692556" cy="193039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grpSp>
    </p:spTree>
    <p:extLst>
      <p:ext uri="{BB962C8B-B14F-4D97-AF65-F5344CB8AC3E}">
        <p14:creationId xmlns:p14="http://schemas.microsoft.com/office/powerpoint/2010/main" val="135399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a:spLocks noGrp="1"/>
          </p:cNvSpPr>
          <p:nvPr>
            <p:ph type="title"/>
          </p:nvPr>
        </p:nvSpPr>
        <p:spPr>
          <a:xfrm>
            <a:off x="457200" y="685800"/>
            <a:ext cx="8229600" cy="1143000"/>
          </a:xfrm>
        </p:spPr>
        <p:txBody>
          <a:bodyPr>
            <a:noAutofit/>
          </a:bodyPr>
          <a:lstStyle/>
          <a:p>
            <a:r>
              <a:rPr lang="en-US" sz="5400" dirty="0" smtClean="0">
                <a:solidFill>
                  <a:schemeClr val="bg1"/>
                </a:solidFill>
                <a:effectLst>
                  <a:glow rad="228600">
                    <a:schemeClr val="accent4">
                      <a:satMod val="175000"/>
                      <a:alpha val="40000"/>
                    </a:schemeClr>
                  </a:glow>
                </a:effectLst>
              </a:rPr>
              <a:t>The </a:t>
            </a:r>
            <a:r>
              <a:rPr lang="en-US" sz="5400" dirty="0" err="1" smtClean="0">
                <a:solidFill>
                  <a:schemeClr val="bg1"/>
                </a:solidFill>
                <a:effectLst>
                  <a:glow rad="228600">
                    <a:schemeClr val="accent4">
                      <a:satMod val="175000"/>
                      <a:alpha val="40000"/>
                    </a:schemeClr>
                  </a:glow>
                </a:effectLst>
              </a:rPr>
              <a:t>Writin</a:t>
            </a:r>
            <a:r>
              <a:rPr lang="en-US" sz="5400" dirty="0" smtClean="0">
                <a:solidFill>
                  <a:schemeClr val="bg1"/>
                </a:solidFill>
                <a:effectLst>
                  <a:glow rad="228600">
                    <a:schemeClr val="accent4">
                      <a:satMod val="175000"/>
                      <a:alpha val="40000"/>
                    </a:schemeClr>
                  </a:glow>
                </a:effectLst>
              </a:rPr>
              <a:t>’ Titan Program—How It Works</a:t>
            </a:r>
            <a:br>
              <a:rPr lang="en-US" sz="5400" dirty="0" smtClean="0">
                <a:solidFill>
                  <a:schemeClr val="bg1"/>
                </a:solidFill>
                <a:effectLst>
                  <a:glow rad="228600">
                    <a:schemeClr val="accent4">
                      <a:satMod val="175000"/>
                      <a:alpha val="40000"/>
                    </a:schemeClr>
                  </a:glow>
                </a:effectLst>
              </a:rPr>
            </a:br>
            <a:endParaRPr lang="en-US" sz="5400" dirty="0">
              <a:solidFill>
                <a:schemeClr val="bg1"/>
              </a:solidFill>
              <a:effectLst>
                <a:glow rad="228600">
                  <a:schemeClr val="accent4">
                    <a:satMod val="175000"/>
                    <a:alpha val="40000"/>
                  </a:schemeClr>
                </a:glow>
              </a:effectLst>
            </a:endParaRPr>
          </a:p>
        </p:txBody>
      </p:sp>
      <p:sp>
        <p:nvSpPr>
          <p:cNvPr id="43" name="Rectangle 42"/>
          <p:cNvSpPr/>
          <p:nvPr/>
        </p:nvSpPr>
        <p:spPr>
          <a:xfrm>
            <a:off x="211540" y="1600200"/>
            <a:ext cx="8686800" cy="4893647"/>
          </a:xfrm>
          <a:prstGeom prst="rect">
            <a:avLst/>
          </a:prstGeom>
        </p:spPr>
        <p:txBody>
          <a:bodyPr wrap="square">
            <a:spAutoFit/>
          </a:bodyPr>
          <a:lstStyle/>
          <a:p>
            <a:r>
              <a:rPr lang="en-US" sz="2400" dirty="0" smtClean="0">
                <a:solidFill>
                  <a:schemeClr val="bg1"/>
                </a:solidFill>
                <a:latin typeface="Aharoni" pitchFamily="2" charset="-79"/>
                <a:cs typeface="Aharoni" pitchFamily="2" charset="-79"/>
              </a:rPr>
              <a:t>1st—</a:t>
            </a:r>
          </a:p>
          <a:p>
            <a:r>
              <a:rPr lang="en-US" sz="2400" dirty="0" smtClean="0">
                <a:solidFill>
                  <a:schemeClr val="bg1"/>
                </a:solidFill>
                <a:latin typeface="Aharoni" pitchFamily="2" charset="-79"/>
                <a:cs typeface="Aharoni" pitchFamily="2" charset="-79"/>
              </a:rPr>
              <a:t>--A student who wants help with a writing assignment requests a referral from their teacher.</a:t>
            </a:r>
          </a:p>
          <a:p>
            <a:r>
              <a:rPr lang="en-US" sz="2400" dirty="0" smtClean="0">
                <a:solidFill>
                  <a:schemeClr val="bg1"/>
                </a:solidFill>
                <a:latin typeface="Aharoni" pitchFamily="2" charset="-79"/>
                <a:cs typeface="Aharoni" pitchFamily="2" charset="-79"/>
              </a:rPr>
              <a:t>				OR</a:t>
            </a:r>
          </a:p>
          <a:p>
            <a:r>
              <a:rPr lang="en-US" sz="2400" dirty="0" smtClean="0">
                <a:solidFill>
                  <a:schemeClr val="bg1"/>
                </a:solidFill>
                <a:latin typeface="Aharoni" pitchFamily="2" charset="-79"/>
                <a:cs typeface="Aharoni" pitchFamily="2" charset="-79"/>
              </a:rPr>
              <a:t>--A teacher gives a struggling student a referral.</a:t>
            </a:r>
          </a:p>
          <a:p>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2</a:t>
            </a:r>
            <a:r>
              <a:rPr lang="en-US" sz="2400" baseline="30000" dirty="0" smtClean="0">
                <a:solidFill>
                  <a:schemeClr val="bg1"/>
                </a:solidFill>
                <a:latin typeface="Aharoni" pitchFamily="2" charset="-79"/>
                <a:cs typeface="Aharoni" pitchFamily="2" charset="-79"/>
              </a:rPr>
              <a:t>nd</a:t>
            </a:r>
            <a:r>
              <a:rPr lang="en-US" sz="2400" dirty="0" smtClean="0">
                <a:solidFill>
                  <a:schemeClr val="bg1"/>
                </a:solidFill>
                <a:latin typeface="Aharoni" pitchFamily="2" charset="-79"/>
                <a:cs typeface="Aharoni" pitchFamily="2" charset="-79"/>
              </a:rPr>
              <a:t>—</a:t>
            </a:r>
          </a:p>
          <a:p>
            <a:r>
              <a:rPr lang="en-US" sz="2400" dirty="0" smtClean="0">
                <a:solidFill>
                  <a:schemeClr val="bg1"/>
                </a:solidFill>
                <a:latin typeface="Aharoni" pitchFamily="2" charset="-79"/>
                <a:cs typeface="Aharoni" pitchFamily="2" charset="-79"/>
              </a:rPr>
              <a:t>--The coach helps the student over study </a:t>
            </a:r>
            <a:r>
              <a:rPr lang="en-US" sz="2400" dirty="0" smtClean="0">
                <a:solidFill>
                  <a:schemeClr val="bg1"/>
                </a:solidFill>
                <a:latin typeface="Aharoni" pitchFamily="2" charset="-79"/>
                <a:cs typeface="Aharoni" pitchFamily="2" charset="-79"/>
              </a:rPr>
              <a:t>hall.</a:t>
            </a:r>
            <a:endParaRPr lang="en-US" sz="2400" dirty="0" smtClean="0">
              <a:solidFill>
                <a:schemeClr val="bg1"/>
              </a:solidFill>
              <a:latin typeface="Aharoni" pitchFamily="2" charset="-79"/>
              <a:cs typeface="Aharoni" pitchFamily="2" charset="-79"/>
            </a:endParaRPr>
          </a:p>
          <a:p>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3</a:t>
            </a:r>
            <a:r>
              <a:rPr lang="en-US" sz="2400" baseline="30000" dirty="0" smtClean="0">
                <a:solidFill>
                  <a:schemeClr val="bg1"/>
                </a:solidFill>
                <a:latin typeface="Aharoni" pitchFamily="2" charset="-79"/>
                <a:cs typeface="Aharoni" pitchFamily="2" charset="-79"/>
              </a:rPr>
              <a:t>rd</a:t>
            </a:r>
            <a:r>
              <a:rPr lang="en-US" sz="2400" dirty="0" smtClean="0">
                <a:solidFill>
                  <a:schemeClr val="bg1"/>
                </a:solidFill>
                <a:latin typeface="Aharoni" pitchFamily="2" charset="-79"/>
                <a:cs typeface="Aharoni" pitchFamily="2" charset="-79"/>
              </a:rPr>
              <a:t>—</a:t>
            </a:r>
          </a:p>
          <a:p>
            <a:r>
              <a:rPr lang="en-US" sz="2400" dirty="0" smtClean="0">
                <a:solidFill>
                  <a:schemeClr val="bg1"/>
                </a:solidFill>
                <a:latin typeface="Aharoni" pitchFamily="2" charset="-79"/>
                <a:cs typeface="Aharoni" pitchFamily="2" charset="-79"/>
              </a:rPr>
              <a:t>--The coach records the coaching session in the logbook and reports back to the teacher on the progress that was made.</a:t>
            </a:r>
          </a:p>
        </p:txBody>
      </p:sp>
      <p:sp>
        <p:nvSpPr>
          <p:cNvPr id="44" name="Rectangle 43"/>
          <p:cNvSpPr/>
          <p:nvPr/>
        </p:nvSpPr>
        <p:spPr>
          <a:xfrm>
            <a:off x="5630899" y="6391334"/>
            <a:ext cx="3135730" cy="369332"/>
          </a:xfrm>
          <a:prstGeom prst="rect">
            <a:avLst/>
          </a:prstGeom>
        </p:spPr>
        <p:txBody>
          <a:bodyPr wrap="none">
            <a:spAutoFit/>
          </a:bodyPr>
          <a:lstStyle/>
          <a:p>
            <a:r>
              <a:rPr lang="en-US" dirty="0">
                <a:hlinkClick r:id="rId3"/>
              </a:rPr>
              <a:t>http://</a:t>
            </a:r>
            <a:r>
              <a:rPr lang="en-US" dirty="0" smtClean="0">
                <a:hlinkClick r:id="rId3"/>
              </a:rPr>
              <a:t>youtu.be/bNWa2IcWi4g</a:t>
            </a:r>
            <a:r>
              <a:rPr lang="en-US" dirty="0" smtClean="0"/>
              <a:t> </a:t>
            </a:r>
            <a:endParaRPr lang="en-US" dirty="0"/>
          </a:p>
        </p:txBody>
      </p:sp>
    </p:spTree>
    <p:extLst>
      <p:ext uri="{BB962C8B-B14F-4D97-AF65-F5344CB8AC3E}">
        <p14:creationId xmlns:p14="http://schemas.microsoft.com/office/powerpoint/2010/main" val="25818570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95300" y="457200"/>
            <a:ext cx="8229600" cy="1143000"/>
          </a:xfrm>
        </p:spPr>
        <p:txBody>
          <a:bodyPr>
            <a:noAutofit/>
          </a:bodyPr>
          <a:lstStyle/>
          <a:p>
            <a:r>
              <a:rPr lang="en-US" sz="6600" dirty="0" smtClean="0">
                <a:solidFill>
                  <a:schemeClr val="bg1"/>
                </a:solidFill>
                <a:effectLst>
                  <a:glow rad="228600">
                    <a:schemeClr val="accent4">
                      <a:satMod val="175000"/>
                      <a:alpha val="40000"/>
                    </a:schemeClr>
                  </a:glow>
                </a:effectLst>
              </a:rPr>
              <a:t>My Teaching </a:t>
            </a:r>
            <a:br>
              <a:rPr lang="en-US" sz="6600" dirty="0" smtClean="0">
                <a:solidFill>
                  <a:schemeClr val="bg1"/>
                </a:solidFill>
                <a:effectLst>
                  <a:glow rad="228600">
                    <a:schemeClr val="accent4">
                      <a:satMod val="175000"/>
                      <a:alpha val="40000"/>
                    </a:schemeClr>
                  </a:glow>
                </a:effectLst>
              </a:rPr>
            </a:br>
            <a:endParaRPr lang="en-US" sz="6600" dirty="0">
              <a:solidFill>
                <a:schemeClr val="bg1"/>
              </a:solidFill>
              <a:effectLst>
                <a:glow rad="228600">
                  <a:schemeClr val="accent4">
                    <a:satMod val="175000"/>
                    <a:alpha val="40000"/>
                  </a:schemeClr>
                </a:glow>
              </a:effectLst>
            </a:endParaRPr>
          </a:p>
        </p:txBody>
      </p:sp>
      <p:sp>
        <p:nvSpPr>
          <p:cNvPr id="5" name="TextBox 4"/>
          <p:cNvSpPr txBox="1"/>
          <p:nvPr/>
        </p:nvSpPr>
        <p:spPr>
          <a:xfrm>
            <a:off x="304800" y="990600"/>
            <a:ext cx="8610600" cy="5324535"/>
          </a:xfrm>
          <a:prstGeom prst="rect">
            <a:avLst/>
          </a:prstGeom>
          <a:noFill/>
        </p:spPr>
        <p:txBody>
          <a:bodyPr wrap="square" rtlCol="0">
            <a:spAutoFit/>
          </a:bodyPr>
          <a:lstStyle/>
          <a:p>
            <a:pPr marL="285750" indent="-285750">
              <a:buFont typeface="Arial" pitchFamily="34" charset="0"/>
              <a:buChar char="•"/>
            </a:pPr>
            <a:r>
              <a:rPr lang="en-US" sz="2000" dirty="0" smtClean="0">
                <a:solidFill>
                  <a:schemeClr val="bg1"/>
                </a:solidFill>
                <a:latin typeface="Aharoni" pitchFamily="2" charset="-79"/>
                <a:cs typeface="Aharoni" pitchFamily="2" charset="-79"/>
              </a:rPr>
              <a:t>My own teaching changed in several ways:</a:t>
            </a:r>
          </a:p>
          <a:p>
            <a:r>
              <a:rPr lang="en-US" sz="2000" dirty="0" smtClean="0">
                <a:solidFill>
                  <a:schemeClr val="bg1"/>
                </a:solidFill>
                <a:latin typeface="Aharoni" pitchFamily="2" charset="-79"/>
                <a:cs typeface="Aharoni" pitchFamily="2" charset="-79"/>
              </a:rPr>
              <a:t>      1)   I learned to rely on my coaches to help me work with struggling students, handing students referrals to work with coaches during study hall and  assigning coaches to students during class.  As a result, I felt less extended and more students received the help they needed.</a:t>
            </a:r>
          </a:p>
          <a:p>
            <a:r>
              <a:rPr lang="en-US" sz="2000" dirty="0">
                <a:solidFill>
                  <a:schemeClr val="bg1"/>
                </a:solidFill>
                <a:latin typeface="Aharoni" pitchFamily="2" charset="-79"/>
                <a:cs typeface="Aharoni" pitchFamily="2" charset="-79"/>
              </a:rPr>
              <a:t> </a:t>
            </a:r>
            <a:r>
              <a:rPr lang="en-US" sz="2000" dirty="0" smtClean="0">
                <a:solidFill>
                  <a:schemeClr val="bg1"/>
                </a:solidFill>
                <a:latin typeface="Aharoni" pitchFamily="2" charset="-79"/>
                <a:cs typeface="Aharoni" pitchFamily="2" charset="-79"/>
              </a:rPr>
              <a:t>     2)   By having to train students in effective tutoring techniques, my own one-on-one teaching skills became much stronger. </a:t>
            </a:r>
          </a:p>
          <a:p>
            <a:r>
              <a:rPr lang="en-US" sz="2000" dirty="0" smtClean="0">
                <a:solidFill>
                  <a:schemeClr val="bg1"/>
                </a:solidFill>
                <a:latin typeface="Aharoni" pitchFamily="2" charset="-79"/>
                <a:cs typeface="Aharoni" pitchFamily="2" charset="-79"/>
              </a:rPr>
              <a:t>      3)   It’s led me to appreciate the value of collaboration in my own writing.</a:t>
            </a:r>
          </a:p>
          <a:p>
            <a:endParaRPr lang="en-US" sz="2000" dirty="0" smtClean="0">
              <a:solidFill>
                <a:schemeClr val="bg1"/>
              </a:solidFill>
              <a:latin typeface="Aharoni" pitchFamily="2" charset="-79"/>
              <a:cs typeface="Aharoni" pitchFamily="2" charset="-79"/>
            </a:endParaRPr>
          </a:p>
          <a:p>
            <a:pPr marL="285750" indent="-285750">
              <a:buFont typeface="Arial" pitchFamily="34" charset="0"/>
              <a:buChar char="•"/>
            </a:pPr>
            <a:r>
              <a:rPr lang="en-US" sz="2000" dirty="0" smtClean="0">
                <a:solidFill>
                  <a:schemeClr val="bg1"/>
                </a:solidFill>
                <a:latin typeface="Aharoni" pitchFamily="2" charset="-79"/>
                <a:cs typeface="Aharoni" pitchFamily="2" charset="-79"/>
              </a:rPr>
              <a:t>It also changed my colleagues’ approach to teaching writing.  Teachers in my building have come to rely on </a:t>
            </a:r>
            <a:r>
              <a:rPr lang="en-US" sz="2000" dirty="0" err="1" smtClean="0">
                <a:solidFill>
                  <a:schemeClr val="bg1"/>
                </a:solidFill>
                <a:latin typeface="Aharoni" pitchFamily="2" charset="-79"/>
                <a:cs typeface="Aharoni" pitchFamily="2" charset="-79"/>
              </a:rPr>
              <a:t>Writin</a:t>
            </a:r>
            <a:r>
              <a:rPr lang="en-US" sz="2000" dirty="0" smtClean="0">
                <a:solidFill>
                  <a:schemeClr val="bg1"/>
                </a:solidFill>
                <a:latin typeface="Aharoni" pitchFamily="2" charset="-79"/>
                <a:cs typeface="Aharoni" pitchFamily="2" charset="-79"/>
              </a:rPr>
              <a:t>’ Titan coaches to help them provide additional instruction to struggling writers.</a:t>
            </a:r>
          </a:p>
          <a:p>
            <a:pPr marL="285750" indent="-285750">
              <a:buFont typeface="Arial" pitchFamily="34" charset="0"/>
              <a:buChar char="•"/>
            </a:pPr>
            <a:endParaRPr lang="en-US" sz="2000" dirty="0">
              <a:solidFill>
                <a:schemeClr val="bg1"/>
              </a:solidFill>
              <a:latin typeface="Aharoni" pitchFamily="2" charset="-79"/>
              <a:cs typeface="Aharoni" pitchFamily="2" charset="-79"/>
            </a:endParaRPr>
          </a:p>
          <a:p>
            <a:pPr marL="285750" indent="-285750">
              <a:buFont typeface="Arial" pitchFamily="34" charset="0"/>
              <a:buChar char="•"/>
            </a:pPr>
            <a:r>
              <a:rPr lang="en-US" sz="2000" dirty="0" smtClean="0">
                <a:solidFill>
                  <a:schemeClr val="bg1"/>
                </a:solidFill>
                <a:latin typeface="Aharoni" pitchFamily="2" charset="-79"/>
                <a:cs typeface="Aharoni" pitchFamily="2" charset="-79"/>
              </a:rPr>
              <a:t>Students, of all skill-level, frequently consult with </a:t>
            </a:r>
            <a:r>
              <a:rPr lang="en-US" sz="2000" dirty="0" err="1" smtClean="0">
                <a:solidFill>
                  <a:schemeClr val="bg1"/>
                </a:solidFill>
                <a:latin typeface="Aharoni" pitchFamily="2" charset="-79"/>
                <a:cs typeface="Aharoni" pitchFamily="2" charset="-79"/>
              </a:rPr>
              <a:t>Writin</a:t>
            </a:r>
            <a:r>
              <a:rPr lang="en-US" sz="2000" dirty="0" smtClean="0">
                <a:solidFill>
                  <a:schemeClr val="bg1"/>
                </a:solidFill>
                <a:latin typeface="Aharoni" pitchFamily="2" charset="-79"/>
                <a:cs typeface="Aharoni" pitchFamily="2" charset="-79"/>
              </a:rPr>
              <a:t>’ Titan coaches </a:t>
            </a:r>
            <a:r>
              <a:rPr lang="en-US" sz="2000" dirty="0" smtClean="0">
                <a:solidFill>
                  <a:schemeClr val="bg1"/>
                </a:solidFill>
                <a:latin typeface="Aharoni" pitchFamily="2" charset="-79"/>
                <a:cs typeface="Aharoni" pitchFamily="2" charset="-79"/>
              </a:rPr>
              <a:t>throughout </a:t>
            </a:r>
            <a:r>
              <a:rPr lang="en-US" sz="2000" dirty="0" smtClean="0">
                <a:solidFill>
                  <a:schemeClr val="bg1"/>
                </a:solidFill>
                <a:latin typeface="Aharoni" pitchFamily="2" charset="-79"/>
                <a:cs typeface="Aharoni" pitchFamily="2" charset="-79"/>
              </a:rPr>
              <a:t>the writing process.</a:t>
            </a:r>
            <a:endParaRPr lang="en-US" dirty="0">
              <a:solidFill>
                <a:schemeClr val="bg1"/>
              </a:solidFill>
            </a:endParaRPr>
          </a:p>
        </p:txBody>
      </p:sp>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5614" r="24211"/>
          <a:stretch/>
        </p:blipFill>
        <p:spPr>
          <a:xfrm>
            <a:off x="1333500" y="660082"/>
            <a:ext cx="6477000" cy="55378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8416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237</TotalTime>
  <Words>1190</Words>
  <Application>Microsoft Office PowerPoint</Application>
  <PresentationFormat>On-screen Show (4:3)</PresentationFormat>
  <Paragraphs>99</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A Student-led Writing Center in Action:  The Writin’ Titan Program  by Rich “The Grammar Hammar” Martin, Nathan “Mad Dog” Donaldson,  Brayden “Brubbles” Krug, and Carson “No Nickname” Lane</vt:lpstr>
      <vt:lpstr>Evidence of a Dilemma</vt:lpstr>
      <vt:lpstr>My Questions</vt:lpstr>
      <vt:lpstr>My Reading</vt:lpstr>
      <vt:lpstr>My Reading, Cont.</vt:lpstr>
      <vt:lpstr>The Writin’ Titan Program </vt:lpstr>
      <vt:lpstr>Writin’ Titan Coaches </vt:lpstr>
      <vt:lpstr>The Writin’ Titan Program—How It Works </vt:lpstr>
      <vt:lpstr>My Teaching  </vt:lpstr>
      <vt:lpstr>Coaches’ Experiences</vt:lpstr>
      <vt:lpstr>Evidence of Change</vt:lpstr>
      <vt:lpstr>Conclusions</vt:lpstr>
      <vt:lpstr>Resources</vt:lpstr>
    </vt:vector>
  </TitlesOfParts>
  <Company>El Paso Gridley CUSD #11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Student-led Writing Center in Action:  The Writin’ Titan Program by Rich “The Grammar Hammar” Martin, Nathan “Mad Dog” Donaldson, Brayden “Brubbles” Krug, and Carson “No Nickname” Lane</dc:title>
  <dc:creator>AutoBVT</dc:creator>
  <cp:lastModifiedBy>AutoBVT</cp:lastModifiedBy>
  <cp:revision>20</cp:revision>
  <dcterms:created xsi:type="dcterms:W3CDTF">2015-06-30T17:05:41Z</dcterms:created>
  <dcterms:modified xsi:type="dcterms:W3CDTF">2015-06-30T23:53:34Z</dcterms:modified>
</cp:coreProperties>
</file>