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85258" autoAdjust="0"/>
  </p:normalViewPr>
  <p:slideViewPr>
    <p:cSldViewPr>
      <p:cViewPr>
        <p:scale>
          <a:sx n="50" d="100"/>
          <a:sy n="50" d="100"/>
        </p:scale>
        <p:origin x="-2094"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B85EC5-3913-4AF1-83EC-A6F8A5204F9C}" type="datetimeFigureOut">
              <a:rPr lang="en-US" smtClean="0"/>
              <a:t>11/7/2015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3A9CCF1-AD62-4015-A884-0BB7AF459720}" type="slidenum">
              <a:rPr lang="en-US" smtClean="0"/>
              <a:t>‹#›</a:t>
            </a:fld>
            <a:endParaRPr lang="en-US"/>
          </a:p>
        </p:txBody>
      </p:sp>
    </p:spTree>
    <p:extLst>
      <p:ext uri="{BB962C8B-B14F-4D97-AF65-F5344CB8AC3E}">
        <p14:creationId xmlns:p14="http://schemas.microsoft.com/office/powerpoint/2010/main" val="151156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64834C-BF9F-4519-9526-EA8B8138DEBC}" type="datetimeFigureOut">
              <a:rPr lang="en-US" smtClean="0"/>
              <a:t>11/7/2015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0266B6-A497-42E8-9EFA-B8A7B40D14C8}" type="slidenum">
              <a:rPr lang="en-US" smtClean="0"/>
              <a:t>‹#›</a:t>
            </a:fld>
            <a:endParaRPr lang="en-US"/>
          </a:p>
        </p:txBody>
      </p:sp>
    </p:spTree>
    <p:extLst>
      <p:ext uri="{BB962C8B-B14F-4D97-AF65-F5344CB8AC3E}">
        <p14:creationId xmlns:p14="http://schemas.microsoft.com/office/powerpoint/2010/main" val="59224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266B6-A497-42E8-9EFA-B8A7B40D14C8}" type="slidenum">
              <a:rPr lang="en-US" smtClean="0"/>
              <a:t>1</a:t>
            </a:fld>
            <a:endParaRPr lang="en-US"/>
          </a:p>
        </p:txBody>
      </p:sp>
    </p:spTree>
    <p:extLst>
      <p:ext uri="{BB962C8B-B14F-4D97-AF65-F5344CB8AC3E}">
        <p14:creationId xmlns:p14="http://schemas.microsoft.com/office/powerpoint/2010/main" val="383290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p>
          <a:p>
            <a:r>
              <a:rPr lang="en-US" dirty="0" smtClean="0"/>
              <a:t>Second Bullet—Give</a:t>
            </a:r>
            <a:r>
              <a:rPr lang="en-US" baseline="0" dirty="0" smtClean="0"/>
              <a:t> a man a fish, he eats for a day.  Teach a man to fish, he eats for a lifetime.  We’re working to help classmates over the long term, not just on the paper they’re currently working on.</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2</a:t>
            </a:fld>
            <a:endParaRPr lang="en-US"/>
          </a:p>
        </p:txBody>
      </p:sp>
    </p:spTree>
    <p:extLst>
      <p:ext uri="{BB962C8B-B14F-4D97-AF65-F5344CB8AC3E}">
        <p14:creationId xmlns:p14="http://schemas.microsoft.com/office/powerpoint/2010/main" val="112214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Ashlyn</a:t>
            </a:r>
            <a:r>
              <a:rPr lang="en-US" dirty="0" smtClean="0"/>
              <a:t>:</a:t>
            </a:r>
          </a:p>
          <a:p>
            <a:r>
              <a:rPr lang="en-US" dirty="0" smtClean="0"/>
              <a:t>First</a:t>
            </a:r>
            <a:r>
              <a:rPr lang="en-US" baseline="0" dirty="0" smtClean="0"/>
              <a:t> Bullet—This is not just for students that struggle with writing.  This is for everyone.  Even the strongest writer can benefit from having another person to bounce ideas off of and look over their work.  We’ve focused on fighting the stigma that “only struggling students need this.”  We say, actually, that only smart kids use this, because if you’re smart, you know that it’s always a good idea to have someone else look over your work.  In fact, we often tutor each other.</a:t>
            </a:r>
          </a:p>
          <a:p>
            <a:r>
              <a:rPr lang="en-US" baseline="0" dirty="0" smtClean="0"/>
              <a:t>Third Bullet—Collaboration is an important part of the writing process.  When we review our writing with others, we’re able to test our ideas and expression before our work makes its way to its eventual audience.  Even professional writers have editors.  </a:t>
            </a:r>
          </a:p>
          <a:p>
            <a:r>
              <a:rPr lang="en-US" baseline="0" dirty="0" smtClean="0"/>
              <a:t>Fourth Bullet—Writing can be difficult to teach and difficult to grade.  It’s not always possible for a teacher to get to every student who could use individual attention.</a:t>
            </a:r>
          </a:p>
          <a:p>
            <a:r>
              <a:rPr lang="en-US" baseline="0" dirty="0" smtClean="0"/>
              <a:t>Fifth Bullet—This standard states that “With guidance from peers, students should develop and strengthen their writing.”</a:t>
            </a:r>
          </a:p>
          <a:p>
            <a:r>
              <a:rPr lang="en-US" baseline="0" dirty="0" smtClean="0"/>
              <a:t>Sixth Bullet—Our junior high is one of only a handful in the nation that have a program like this.</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3</a:t>
            </a:fld>
            <a:endParaRPr lang="en-US"/>
          </a:p>
        </p:txBody>
      </p:sp>
    </p:spTree>
    <p:extLst>
      <p:ext uri="{BB962C8B-B14F-4D97-AF65-F5344CB8AC3E}">
        <p14:creationId xmlns:p14="http://schemas.microsoft.com/office/powerpoint/2010/main" val="363158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Mya</a:t>
            </a:r>
            <a:r>
              <a:rPr lang="en-US" dirty="0" smtClean="0"/>
              <a:t>:</a:t>
            </a:r>
          </a:p>
          <a:p>
            <a:r>
              <a:rPr lang="en-US" dirty="0" smtClean="0"/>
              <a:t>Say, “We’re called ‘coaches’ because, like a coach, we’re on the sidelines providing</a:t>
            </a:r>
            <a:r>
              <a:rPr lang="en-US" baseline="0" dirty="0" smtClean="0"/>
              <a:t> advice and strategies.  We’re not on the court or field, so to speak, doing the writing.  The writer does the writing.  We’re just there to provide support.</a:t>
            </a:r>
            <a:endParaRPr lang="en-US" dirty="0" smtClean="0"/>
          </a:p>
          <a:p>
            <a:endParaRPr lang="en-US" dirty="0" smtClean="0"/>
          </a:p>
          <a:p>
            <a:r>
              <a:rPr lang="en-US" dirty="0" smtClean="0"/>
              <a:t>After</a:t>
            </a:r>
            <a:r>
              <a:rPr lang="en-US" baseline="0" dirty="0" smtClean="0"/>
              <a:t> this slide is read, each of you should say one thing you remember from training.</a:t>
            </a:r>
          </a:p>
          <a:p>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4</a:t>
            </a:fld>
            <a:endParaRPr lang="en-US"/>
          </a:p>
        </p:txBody>
      </p:sp>
    </p:spTree>
    <p:extLst>
      <p:ext uri="{BB962C8B-B14F-4D97-AF65-F5344CB8AC3E}">
        <p14:creationId xmlns:p14="http://schemas.microsoft.com/office/powerpoint/2010/main" val="405206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 reads</a:t>
            </a:r>
            <a:r>
              <a:rPr lang="en-US" baseline="0" dirty="0" smtClean="0"/>
              <a:t> through the three steps.  Then she says:  Each year, we create a promotional video that is shown to all the language arts classes in grades 6-8.  We’re now going to show you our video from this year, which was directed by 7</a:t>
            </a:r>
            <a:r>
              <a:rPr lang="en-US" baseline="30000" dirty="0" smtClean="0"/>
              <a:t>th</a:t>
            </a:r>
            <a:r>
              <a:rPr lang="en-US" baseline="0" dirty="0" smtClean="0"/>
              <a:t> grader Ella Newcomb.  </a:t>
            </a:r>
            <a:endParaRPr lang="en-US" dirty="0" smtClean="0"/>
          </a:p>
        </p:txBody>
      </p:sp>
      <p:sp>
        <p:nvSpPr>
          <p:cNvPr id="4" name="Slide Number Placeholder 3"/>
          <p:cNvSpPr>
            <a:spLocks noGrp="1"/>
          </p:cNvSpPr>
          <p:nvPr>
            <p:ph type="sldNum" sz="quarter" idx="10"/>
          </p:nvPr>
        </p:nvSpPr>
        <p:spPr/>
        <p:txBody>
          <a:bodyPr/>
          <a:lstStyle/>
          <a:p>
            <a:fld id="{100266B6-A497-42E8-9EFA-B8A7B40D14C8}" type="slidenum">
              <a:rPr lang="en-US" smtClean="0"/>
              <a:t>5</a:t>
            </a:fld>
            <a:endParaRPr lang="en-US"/>
          </a:p>
        </p:txBody>
      </p:sp>
    </p:spTree>
    <p:extLst>
      <p:ext uri="{BB962C8B-B14F-4D97-AF65-F5344CB8AC3E}">
        <p14:creationId xmlns:p14="http://schemas.microsoft.com/office/powerpoint/2010/main" val="222507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Mya</a:t>
            </a:r>
            <a:r>
              <a:rPr lang="en-US" baseline="0" dirty="0" smtClean="0"/>
              <a:t>:</a:t>
            </a:r>
            <a:endParaRPr lang="en-US" dirty="0" smtClean="0"/>
          </a:p>
          <a:p>
            <a:pPr marL="232943" indent="-232943">
              <a:buAutoNum type="arabicPeriod"/>
            </a:pPr>
            <a:r>
              <a:rPr lang="en-US" dirty="0" smtClean="0"/>
              <a:t>... Whether they haven’t even figured out a topic,</a:t>
            </a:r>
            <a:r>
              <a:rPr lang="en-US" baseline="0" dirty="0" smtClean="0"/>
              <a:t> or they are in the final stages and just need proofreading help.</a:t>
            </a:r>
          </a:p>
          <a:p>
            <a:pPr marL="232943" indent="-232943">
              <a:buAutoNum type="arabicPeriod" startAt="3"/>
            </a:pPr>
            <a:r>
              <a:rPr lang="en-US" baseline="0" dirty="0" smtClean="0"/>
              <a:t>... Students can rest assured that only the coach, the student, the teacher will know about a coaching session.  We keep things confidential.</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6</a:t>
            </a:fld>
            <a:endParaRPr lang="en-US"/>
          </a:p>
        </p:txBody>
      </p:sp>
    </p:spTree>
    <p:extLst>
      <p:ext uri="{BB962C8B-B14F-4D97-AF65-F5344CB8AC3E}">
        <p14:creationId xmlns:p14="http://schemas.microsoft.com/office/powerpoint/2010/main" val="384997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Ashlyn</a:t>
            </a:r>
            <a:r>
              <a:rPr lang="en-US" dirty="0" smtClean="0"/>
              <a:t>:</a:t>
            </a:r>
          </a:p>
          <a:p>
            <a:pPr marL="232943" indent="-232943">
              <a:buAutoNum type="arabicPeriod"/>
            </a:pPr>
            <a:r>
              <a:rPr lang="en-US" dirty="0" smtClean="0"/>
              <a:t>If possible, we don’t even touch the keyboard (if</a:t>
            </a:r>
            <a:r>
              <a:rPr lang="en-US" baseline="0" dirty="0" smtClean="0"/>
              <a:t> they’re typing) or the paper (if they’re writing by hand).  This is the thing we stress the most; we don’t do the writing.  We’re just on the sidelines.  It’s vital to our reputation that students and teachers know this.</a:t>
            </a:r>
          </a:p>
          <a:p>
            <a:r>
              <a:rPr lang="en-US" baseline="0" dirty="0" smtClean="0"/>
              <a:t>3.  We tell classmates we work with that we’ll do the most we can with the time we have.  Often, that’s not enough time to get an entire paper polished.  </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7</a:t>
            </a:fld>
            <a:endParaRPr lang="en-US"/>
          </a:p>
        </p:txBody>
      </p:sp>
    </p:spTree>
    <p:extLst>
      <p:ext uri="{BB962C8B-B14F-4D97-AF65-F5344CB8AC3E}">
        <p14:creationId xmlns:p14="http://schemas.microsoft.com/office/powerpoint/2010/main" val="342200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Allison reads...</a:t>
            </a:r>
            <a:endParaRPr lang="en-US" dirty="0" smtClean="0"/>
          </a:p>
          <a:p>
            <a:endParaRPr lang="en-US" dirty="0" smtClean="0"/>
          </a:p>
          <a:p>
            <a:r>
              <a:rPr lang="en-US" dirty="0" smtClean="0"/>
              <a:t>After she reads this slide, I’ll ask</a:t>
            </a:r>
            <a:r>
              <a:rPr lang="en-US" baseline="0" dirty="0" smtClean="0"/>
              <a:t> each of you to share something positive about your experience as a </a:t>
            </a:r>
            <a:r>
              <a:rPr lang="en-US" baseline="0" dirty="0" err="1" smtClean="0"/>
              <a:t>Writin</a:t>
            </a:r>
            <a:r>
              <a:rPr lang="en-US" baseline="0" dirty="0" smtClean="0"/>
              <a:t>’ Titan Coach.</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8</a:t>
            </a:fld>
            <a:endParaRPr lang="en-US"/>
          </a:p>
        </p:txBody>
      </p:sp>
    </p:spTree>
    <p:extLst>
      <p:ext uri="{BB962C8B-B14F-4D97-AF65-F5344CB8AC3E}">
        <p14:creationId xmlns:p14="http://schemas.microsoft.com/office/powerpoint/2010/main" val="15427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Martin reads.  </a:t>
            </a:r>
            <a:r>
              <a:rPr lang="en-US" dirty="0" err="1" smtClean="0"/>
              <a:t>Mya</a:t>
            </a:r>
            <a:r>
              <a:rPr lang="en-US" dirty="0" smtClean="0"/>
              <a:t>,</a:t>
            </a:r>
            <a:r>
              <a:rPr lang="en-US" baseline="0" dirty="0" smtClean="0"/>
              <a:t> </a:t>
            </a:r>
            <a:r>
              <a:rPr lang="en-US" baseline="0" dirty="0" err="1" smtClean="0"/>
              <a:t>Ashlyn</a:t>
            </a:r>
            <a:r>
              <a:rPr lang="en-US" baseline="0" dirty="0" smtClean="0"/>
              <a:t>, and Allison pass out pencils to everyone in the audience.</a:t>
            </a:r>
            <a:endParaRPr lang="en-US" dirty="0"/>
          </a:p>
        </p:txBody>
      </p:sp>
      <p:sp>
        <p:nvSpPr>
          <p:cNvPr id="4" name="Slide Number Placeholder 3"/>
          <p:cNvSpPr>
            <a:spLocks noGrp="1"/>
          </p:cNvSpPr>
          <p:nvPr>
            <p:ph type="sldNum" sz="quarter" idx="10"/>
          </p:nvPr>
        </p:nvSpPr>
        <p:spPr/>
        <p:txBody>
          <a:bodyPr/>
          <a:lstStyle/>
          <a:p>
            <a:fld id="{100266B6-A497-42E8-9EFA-B8A7B40D14C8}" type="slidenum">
              <a:rPr lang="en-US" smtClean="0"/>
              <a:t>9</a:t>
            </a:fld>
            <a:endParaRPr lang="en-US"/>
          </a:p>
        </p:txBody>
      </p:sp>
    </p:spTree>
    <p:extLst>
      <p:ext uri="{BB962C8B-B14F-4D97-AF65-F5344CB8AC3E}">
        <p14:creationId xmlns:p14="http://schemas.microsoft.com/office/powerpoint/2010/main" val="59754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0956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36886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348571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80771B-4AEB-46D0-B21F-CAD24D670B03}"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90517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0771B-4AEB-46D0-B21F-CAD24D670B03}" type="datetimeFigureOut">
              <a:rPr lang="en-US" smtClean="0"/>
              <a:t>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52016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0771B-4AEB-46D0-B21F-CAD24D670B03}"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70750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80771B-4AEB-46D0-B21F-CAD24D670B03}" type="datetimeFigureOut">
              <a:rPr lang="en-US" smtClean="0"/>
              <a:t>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17324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0771B-4AEB-46D0-B21F-CAD24D670B03}" type="datetimeFigureOut">
              <a:rPr lang="en-US" smtClean="0"/>
              <a:t>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35124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0771B-4AEB-46D0-B21F-CAD24D670B03}" type="datetimeFigureOut">
              <a:rPr lang="en-US" smtClean="0"/>
              <a:t>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245861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0771B-4AEB-46D0-B21F-CAD24D670B03}"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12366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0771B-4AEB-46D0-B21F-CAD24D670B03}" type="datetimeFigureOut">
              <a:rPr lang="en-US" smtClean="0"/>
              <a:t>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A955A-25A5-404C-A18F-74C8F0738859}" type="slidenum">
              <a:rPr lang="en-US" smtClean="0"/>
              <a:t>‹#›</a:t>
            </a:fld>
            <a:endParaRPr lang="en-US"/>
          </a:p>
        </p:txBody>
      </p:sp>
    </p:spTree>
    <p:extLst>
      <p:ext uri="{BB962C8B-B14F-4D97-AF65-F5344CB8AC3E}">
        <p14:creationId xmlns:p14="http://schemas.microsoft.com/office/powerpoint/2010/main" val="421698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0771B-4AEB-46D0-B21F-CAD24D670B03}" type="datetimeFigureOut">
              <a:rPr lang="en-US" smtClean="0"/>
              <a:t>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955A-25A5-404C-A18F-74C8F0738859}" type="slidenum">
              <a:rPr lang="en-US" smtClean="0"/>
              <a:t>‹#›</a:t>
            </a:fld>
            <a:endParaRPr lang="en-US"/>
          </a:p>
        </p:txBody>
      </p:sp>
    </p:spTree>
    <p:extLst>
      <p:ext uri="{BB962C8B-B14F-4D97-AF65-F5344CB8AC3E}">
        <p14:creationId xmlns:p14="http://schemas.microsoft.com/office/powerpoint/2010/main" val="80049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kbb0aZUw339vM&amp;tbnid=FTxt_XYYspu9QM:&amp;ved=0CAUQjRw&amp;url=http://www.cinewsnow.com/younews/El_Paso-Gridley.html&amp;ei=TrzaUdChI4bprgGb2ICoDQ&amp;bvm=bv.48705608,d.aWM&amp;psig=AFQjCNGnvbKyGI4PB0FkszTThcFXnOAF-g&amp;ust=137337594811285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5.wdp"/><Relationship Id="rId18" Type="http://schemas.openxmlformats.org/officeDocument/2006/relationships/image" Target="../media/image12.jpeg"/><Relationship Id="rId26" Type="http://schemas.openxmlformats.org/officeDocument/2006/relationships/image" Target="../media/image16.jpeg"/><Relationship Id="rId39" Type="http://schemas.microsoft.com/office/2007/relationships/hdphoto" Target="../media/hdphoto18.wdp"/><Relationship Id="rId3" Type="http://schemas.openxmlformats.org/officeDocument/2006/relationships/image" Target="../media/image4.jpeg"/><Relationship Id="rId21" Type="http://schemas.microsoft.com/office/2007/relationships/hdphoto" Target="../media/hdphoto9.wdp"/><Relationship Id="rId34" Type="http://schemas.openxmlformats.org/officeDocument/2006/relationships/image" Target="../media/image20.jpeg"/><Relationship Id="rId42" Type="http://schemas.openxmlformats.org/officeDocument/2006/relationships/image" Target="../media/image24.jpg"/><Relationship Id="rId47" Type="http://schemas.openxmlformats.org/officeDocument/2006/relationships/image" Target="../media/image27.jpeg"/><Relationship Id="rId7" Type="http://schemas.microsoft.com/office/2007/relationships/hdphoto" Target="../media/hdphoto2.wdp"/><Relationship Id="rId12" Type="http://schemas.openxmlformats.org/officeDocument/2006/relationships/image" Target="../media/image9.jpeg"/><Relationship Id="rId17" Type="http://schemas.microsoft.com/office/2007/relationships/hdphoto" Target="../media/hdphoto7.wdp"/><Relationship Id="rId25" Type="http://schemas.microsoft.com/office/2007/relationships/hdphoto" Target="../media/hdphoto11.wdp"/><Relationship Id="rId33" Type="http://schemas.microsoft.com/office/2007/relationships/hdphoto" Target="../media/hdphoto15.wdp"/><Relationship Id="rId38" Type="http://schemas.openxmlformats.org/officeDocument/2006/relationships/image" Target="../media/image22.jpeg"/><Relationship Id="rId46" Type="http://schemas.microsoft.com/office/2007/relationships/hdphoto" Target="../media/hdphoto21.wdp"/><Relationship Id="rId2" Type="http://schemas.openxmlformats.org/officeDocument/2006/relationships/notesSlide" Target="../notesSlides/notesSlide4.xml"/><Relationship Id="rId16" Type="http://schemas.openxmlformats.org/officeDocument/2006/relationships/image" Target="../media/image11.jpeg"/><Relationship Id="rId20" Type="http://schemas.openxmlformats.org/officeDocument/2006/relationships/image" Target="../media/image13.jpeg"/><Relationship Id="rId29" Type="http://schemas.microsoft.com/office/2007/relationships/hdphoto" Target="../media/hdphoto13.wdp"/><Relationship Id="rId41" Type="http://schemas.microsoft.com/office/2007/relationships/hdphoto" Target="../media/hdphoto19.wdp"/><Relationship Id="rId1" Type="http://schemas.openxmlformats.org/officeDocument/2006/relationships/slideLayout" Target="../slideLayouts/slideLayout2.xml"/><Relationship Id="rId6" Type="http://schemas.openxmlformats.org/officeDocument/2006/relationships/image" Target="../media/image6.jpeg"/><Relationship Id="rId11" Type="http://schemas.microsoft.com/office/2007/relationships/hdphoto" Target="../media/hdphoto4.wdp"/><Relationship Id="rId24" Type="http://schemas.openxmlformats.org/officeDocument/2006/relationships/image" Target="../media/image15.jpeg"/><Relationship Id="rId32" Type="http://schemas.openxmlformats.org/officeDocument/2006/relationships/image" Target="../media/image19.jpeg"/><Relationship Id="rId37" Type="http://schemas.microsoft.com/office/2007/relationships/hdphoto" Target="../media/hdphoto17.wdp"/><Relationship Id="rId40" Type="http://schemas.openxmlformats.org/officeDocument/2006/relationships/image" Target="../media/image23.jpeg"/><Relationship Id="rId45" Type="http://schemas.openxmlformats.org/officeDocument/2006/relationships/image" Target="../media/image26.jpeg"/><Relationship Id="rId5" Type="http://schemas.openxmlformats.org/officeDocument/2006/relationships/image" Target="../media/image5.jpeg"/><Relationship Id="rId15" Type="http://schemas.microsoft.com/office/2007/relationships/hdphoto" Target="../media/hdphoto6.wdp"/><Relationship Id="rId23" Type="http://schemas.microsoft.com/office/2007/relationships/hdphoto" Target="../media/hdphoto10.wdp"/><Relationship Id="rId28" Type="http://schemas.openxmlformats.org/officeDocument/2006/relationships/image" Target="../media/image17.jpeg"/><Relationship Id="rId36" Type="http://schemas.openxmlformats.org/officeDocument/2006/relationships/image" Target="../media/image21.jpeg"/><Relationship Id="rId10" Type="http://schemas.openxmlformats.org/officeDocument/2006/relationships/image" Target="../media/image8.jpeg"/><Relationship Id="rId19" Type="http://schemas.microsoft.com/office/2007/relationships/hdphoto" Target="../media/hdphoto8.wdp"/><Relationship Id="rId31" Type="http://schemas.microsoft.com/office/2007/relationships/hdphoto" Target="../media/hdphoto14.wdp"/><Relationship Id="rId44" Type="http://schemas.microsoft.com/office/2007/relationships/hdphoto" Target="../media/hdphoto20.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0.jpeg"/><Relationship Id="rId22" Type="http://schemas.openxmlformats.org/officeDocument/2006/relationships/image" Target="../media/image14.jpeg"/><Relationship Id="rId27" Type="http://schemas.microsoft.com/office/2007/relationships/hdphoto" Target="../media/hdphoto12.wdp"/><Relationship Id="rId30" Type="http://schemas.openxmlformats.org/officeDocument/2006/relationships/image" Target="../media/image18.jpeg"/><Relationship Id="rId35" Type="http://schemas.microsoft.com/office/2007/relationships/hdphoto" Target="../media/hdphoto16.wdp"/><Relationship Id="rId43" Type="http://schemas.openxmlformats.org/officeDocument/2006/relationships/image" Target="../media/image25.jpeg"/><Relationship Id="rId48" Type="http://schemas.microsoft.com/office/2007/relationships/hdphoto" Target="../media/hdphoto22.wdp"/></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zMLCcMdOV-c&amp;feature=youtu.b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ritintitans.weebly.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The </a:t>
            </a:r>
            <a:r>
              <a:rPr lang="en-US" sz="8000" dirty="0" err="1" smtClean="0">
                <a:ln w="38100">
                  <a:solidFill>
                    <a:schemeClr val="tx1"/>
                  </a:solidFill>
                </a:ln>
                <a:solidFill>
                  <a:srgbClr val="7030A0"/>
                </a:solidFill>
                <a:latin typeface="Aharoni" pitchFamily="2" charset="-79"/>
                <a:cs typeface="Aharoni" pitchFamily="2" charset="-79"/>
              </a:rPr>
              <a:t>Writin</a:t>
            </a:r>
            <a:r>
              <a:rPr lang="en-US" sz="8000" dirty="0" smtClean="0">
                <a:ln w="38100">
                  <a:solidFill>
                    <a:schemeClr val="tx1"/>
                  </a:solidFill>
                </a:ln>
                <a:solidFill>
                  <a:srgbClr val="7030A0"/>
                </a:solidFill>
                <a:latin typeface="Aharoni" pitchFamily="2" charset="-79"/>
                <a:cs typeface="Aharoni" pitchFamily="2" charset="-79"/>
              </a:rPr>
              <a:t>’ Titan Program</a:t>
            </a:r>
            <a:endParaRPr lang="en-US" sz="8000" dirty="0">
              <a:ln w="38100">
                <a:solidFill>
                  <a:schemeClr val="tx1"/>
                </a:solidFill>
              </a:ln>
              <a:solidFill>
                <a:srgbClr val="7030A0"/>
              </a:solidFill>
              <a:latin typeface="Aharoni" pitchFamily="2" charset="-79"/>
              <a:cs typeface="Aharoni" pitchFamily="2" charset="-79"/>
            </a:endParaRPr>
          </a:p>
        </p:txBody>
      </p:sp>
      <p:sp>
        <p:nvSpPr>
          <p:cNvPr id="3" name="Subtitle 2"/>
          <p:cNvSpPr>
            <a:spLocks noGrp="1"/>
          </p:cNvSpPr>
          <p:nvPr>
            <p:ph type="subTitle" idx="1"/>
          </p:nvPr>
        </p:nvSpPr>
        <p:spPr>
          <a:xfrm>
            <a:off x="304800" y="5257800"/>
            <a:ext cx="8534400" cy="1752600"/>
          </a:xfrm>
        </p:spPr>
        <p:txBody>
          <a:bodyPr>
            <a:noAutofit/>
          </a:bodyPr>
          <a:lstStyle/>
          <a:p>
            <a:r>
              <a:rPr lang="en-US" sz="44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Students Helping Students </a:t>
            </a:r>
          </a:p>
          <a:p>
            <a:r>
              <a:rPr lang="en-US" sz="44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Get It “Write”</a:t>
            </a:r>
            <a:endParaRPr lang="en-US" sz="4400"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5" name="irc_mi" descr="http://images.bimedia.net/images/El-Paso+Gridey.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819400"/>
            <a:ext cx="2295120" cy="2057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884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Our Mission</a:t>
            </a:r>
            <a:endParaRPr lang="en-US" sz="8000" dirty="0"/>
          </a:p>
        </p:txBody>
      </p:sp>
      <p:sp>
        <p:nvSpPr>
          <p:cNvPr id="4" name="Subtitle 2"/>
          <p:cNvSpPr txBox="1">
            <a:spLocks/>
          </p:cNvSpPr>
          <p:nvPr/>
        </p:nvSpPr>
        <p:spPr>
          <a:xfrm>
            <a:off x="457200" y="1600200"/>
            <a:ext cx="8458200" cy="4876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To help students become more capable, knowledgeable writers through collaboration</a:t>
            </a:r>
          </a:p>
          <a:p>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Our goal is not just to assist writers with the task at hand, but to share and practice skills with writers they’ll find helpful in the future.</a:t>
            </a:r>
            <a:endParaRPr lang="en-US" sz="3600"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a:p>
            <a:pPr marL="0" indent="0">
              <a:buNone/>
            </a:pPr>
            <a:r>
              <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	(“Give a man a fish/Teach a man 	to fish”)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69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0273" y="533400"/>
            <a:ext cx="8229600" cy="990600"/>
          </a:xfrm>
        </p:spPr>
        <p:txBody>
          <a:bodyPr>
            <a:noAutofit/>
          </a:bodyPr>
          <a:lstStyle/>
          <a:p>
            <a:r>
              <a:rPr lang="en-US" sz="6000" dirty="0" smtClean="0">
                <a:ln w="38100">
                  <a:solidFill>
                    <a:schemeClr val="tx1"/>
                  </a:solidFill>
                </a:ln>
                <a:solidFill>
                  <a:srgbClr val="7030A0"/>
                </a:solidFill>
                <a:latin typeface="Aharoni" pitchFamily="2" charset="-79"/>
                <a:cs typeface="Aharoni" pitchFamily="2" charset="-79"/>
              </a:rPr>
              <a:t>Why The </a:t>
            </a:r>
            <a:r>
              <a:rPr lang="en-US" sz="6000" dirty="0" err="1" smtClean="0">
                <a:ln w="38100">
                  <a:solidFill>
                    <a:schemeClr val="tx1"/>
                  </a:solidFill>
                </a:ln>
                <a:solidFill>
                  <a:srgbClr val="7030A0"/>
                </a:solidFill>
                <a:latin typeface="Aharoni" pitchFamily="2" charset="-79"/>
                <a:cs typeface="Aharoni" pitchFamily="2" charset="-79"/>
              </a:rPr>
              <a:t>Writin</a:t>
            </a:r>
            <a:r>
              <a:rPr lang="en-US" sz="6000" dirty="0" smtClean="0">
                <a:ln w="38100">
                  <a:solidFill>
                    <a:schemeClr val="tx1"/>
                  </a:solidFill>
                </a:ln>
                <a:solidFill>
                  <a:srgbClr val="7030A0"/>
                </a:solidFill>
                <a:latin typeface="Aharoni" pitchFamily="2" charset="-79"/>
                <a:cs typeface="Aharoni" pitchFamily="2" charset="-79"/>
              </a:rPr>
              <a:t>’</a:t>
            </a:r>
            <a:br>
              <a:rPr lang="en-US" sz="6000" dirty="0" smtClean="0">
                <a:ln w="38100">
                  <a:solidFill>
                    <a:schemeClr val="tx1"/>
                  </a:solidFill>
                </a:ln>
                <a:solidFill>
                  <a:srgbClr val="7030A0"/>
                </a:solidFill>
                <a:latin typeface="Aharoni" pitchFamily="2" charset="-79"/>
                <a:cs typeface="Aharoni" pitchFamily="2" charset="-79"/>
              </a:rPr>
            </a:br>
            <a:r>
              <a:rPr lang="en-US" sz="6000" dirty="0" smtClean="0">
                <a:ln w="38100">
                  <a:solidFill>
                    <a:schemeClr val="tx1"/>
                  </a:solidFill>
                </a:ln>
                <a:solidFill>
                  <a:srgbClr val="7030A0"/>
                </a:solidFill>
                <a:latin typeface="Aharoni" pitchFamily="2" charset="-79"/>
                <a:cs typeface="Aharoni" pitchFamily="2" charset="-79"/>
              </a:rPr>
              <a:t>Titan Program?</a:t>
            </a:r>
            <a:endParaRPr lang="en-US" sz="6000" dirty="0"/>
          </a:p>
        </p:txBody>
      </p:sp>
      <p:sp>
        <p:nvSpPr>
          <p:cNvPr id="5" name="Subtitle 2"/>
          <p:cNvSpPr txBox="1">
            <a:spLocks/>
          </p:cNvSpPr>
          <p:nvPr/>
        </p:nvSpPr>
        <p:spPr>
          <a:xfrm>
            <a:off x="450273" y="2514600"/>
            <a:ext cx="8458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
        <p:nvSpPr>
          <p:cNvPr id="7" name="Subtitle 2"/>
          <p:cNvSpPr txBox="1">
            <a:spLocks/>
          </p:cNvSpPr>
          <p:nvPr/>
        </p:nvSpPr>
        <p:spPr>
          <a:xfrm>
            <a:off x="152400" y="1981200"/>
            <a:ext cx="8775123" cy="464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Helps students of all skill levels with writing-related tasks</a:t>
            </a:r>
          </a:p>
          <a:p>
            <a:pPr lvl="1"/>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Brainstorming, Outlining, Researching, Composing, Revising, Editing, Presenting</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An intervention for struggling students</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Collaboration can lead to better learning</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 resource for teachers looking to assign writing</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Addresses Common Core Writing Standard </a:t>
            </a:r>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rial Rounded MT Bold" pitchFamily="34" charset="0"/>
                <a:cs typeface="Aharoni" pitchFamily="2" charset="-79"/>
              </a:rPr>
              <a:t>#5</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An innovative program our school can proudly tout</a:t>
            </a:r>
          </a:p>
          <a:p>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21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err="1" smtClean="0">
                <a:ln w="38100">
                  <a:solidFill>
                    <a:schemeClr val="tx1"/>
                  </a:solidFill>
                </a:ln>
                <a:solidFill>
                  <a:srgbClr val="7030A0"/>
                </a:solidFill>
                <a:latin typeface="Aharoni" pitchFamily="2" charset="-79"/>
                <a:cs typeface="Aharoni" pitchFamily="2" charset="-79"/>
              </a:rPr>
              <a:t>Writin</a:t>
            </a:r>
            <a:r>
              <a:rPr lang="en-US" sz="6000" dirty="0" smtClean="0">
                <a:ln w="38100">
                  <a:solidFill>
                    <a:schemeClr val="tx1"/>
                  </a:solidFill>
                </a:ln>
                <a:solidFill>
                  <a:srgbClr val="7030A0"/>
                </a:solidFill>
                <a:latin typeface="Aharoni" pitchFamily="2" charset="-79"/>
                <a:cs typeface="Aharoni" pitchFamily="2" charset="-79"/>
              </a:rPr>
              <a:t>’ Titan Coaches</a:t>
            </a:r>
            <a:endParaRPr lang="en-US" sz="6000" dirty="0"/>
          </a:p>
        </p:txBody>
      </p:sp>
      <p:sp>
        <p:nvSpPr>
          <p:cNvPr id="4" name="Subtitle 2"/>
          <p:cNvSpPr txBox="1">
            <a:spLocks/>
          </p:cNvSpPr>
          <p:nvPr/>
        </p:nvSpPr>
        <p:spPr>
          <a:xfrm>
            <a:off x="304800" y="1143000"/>
            <a:ext cx="8458200" cy="533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23</a:t>
            </a:r>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 seventh and eighth graders</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Recommended by teachers as being strong writers, responsible, and friendly</a:t>
            </a: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Received training over first quarter, meeting twice a week over lunch hour. We now hold a meeting each month.</a:t>
            </a:r>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a:p>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Work </a:t>
            </a:r>
            <a:r>
              <a:rPr lang="en-US"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through how to build a good rapport with writers and how to help them with the various stages of the writing process</a:t>
            </a:r>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grpSp>
        <p:nvGrpSpPr>
          <p:cNvPr id="5" name="Group 4"/>
          <p:cNvGrpSpPr/>
          <p:nvPr/>
        </p:nvGrpSpPr>
        <p:grpSpPr>
          <a:xfrm>
            <a:off x="-41189" y="-30432"/>
            <a:ext cx="9185189" cy="6842374"/>
            <a:chOff x="-1546477" y="248229"/>
            <a:chExt cx="8825340" cy="6741808"/>
          </a:xfrm>
          <a:solidFill>
            <a:srgbClr val="7030A0"/>
          </a:solidFill>
        </p:grpSpPr>
        <p:pic>
          <p:nvPicPr>
            <p:cNvPr id="6" name="Content Placeholder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2909" t="22500" r="35519" b="8611"/>
            <a:stretch/>
          </p:blipFill>
          <p:spPr>
            <a:xfrm>
              <a:off x="-1546477" y="269011"/>
              <a:ext cx="1410955" cy="1617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p:cNvGrpSpPr/>
            <p:nvPr/>
          </p:nvGrpSpPr>
          <p:grpSpPr>
            <a:xfrm>
              <a:off x="-1528187" y="248229"/>
              <a:ext cx="8807050" cy="6741808"/>
              <a:chOff x="0" y="58692"/>
              <a:chExt cx="8807050" cy="6741808"/>
            </a:xfrm>
            <a:grpFill/>
          </p:grpSpPr>
          <p:grpSp>
            <p:nvGrpSpPr>
              <p:cNvPr id="8" name="Group 7"/>
              <p:cNvGrpSpPr/>
              <p:nvPr/>
            </p:nvGrpSpPr>
            <p:grpSpPr>
              <a:xfrm>
                <a:off x="30479" y="58692"/>
                <a:ext cx="8776571" cy="6741808"/>
                <a:chOff x="0" y="-76200"/>
                <a:chExt cx="8776571" cy="6741808"/>
              </a:xfrm>
              <a:grpFill/>
            </p:grpSpPr>
            <p:grpSp>
              <p:nvGrpSpPr>
                <p:cNvPr id="13" name="Group 12"/>
                <p:cNvGrpSpPr/>
                <p:nvPr/>
              </p:nvGrpSpPr>
              <p:grpSpPr>
                <a:xfrm>
                  <a:off x="2788921" y="-76200"/>
                  <a:ext cx="5975677" cy="3416477"/>
                  <a:chOff x="2788921" y="-56750"/>
                  <a:chExt cx="5975677" cy="3416477"/>
                </a:xfrm>
                <a:grpFill/>
              </p:grpSpPr>
              <p:grpSp>
                <p:nvGrpSpPr>
                  <p:cNvPr id="29" name="Group 28"/>
                  <p:cNvGrpSpPr/>
                  <p:nvPr/>
                </p:nvGrpSpPr>
                <p:grpSpPr>
                  <a:xfrm>
                    <a:off x="2788921" y="-35968"/>
                    <a:ext cx="2930286" cy="3395695"/>
                    <a:chOff x="2788921" y="-35968"/>
                    <a:chExt cx="2930286" cy="3395695"/>
                  </a:xfrm>
                  <a:grpFill/>
                </p:grpSpPr>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l="18349" t="7677" r="22879"/>
                    <a:stretch/>
                  </p:blipFill>
                  <p:spPr>
                    <a:xfrm>
                      <a:off x="2788921" y="-20781"/>
                      <a:ext cx="1440563" cy="169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Content Placeholder 9"/>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23598" t="14440" r="30302" b="11455"/>
                    <a:stretch/>
                  </p:blipFill>
                  <p:spPr>
                    <a:xfrm>
                      <a:off x="4229484" y="-35968"/>
                      <a:ext cx="1488563" cy="17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 name="Picture 37"/>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28197" t="25454" r="37000" b="21371"/>
                    <a:stretch/>
                  </p:blipFill>
                  <p:spPr>
                    <a:xfrm>
                      <a:off x="2788921" y="1697182"/>
                      <a:ext cx="1536631" cy="1662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Content Placeholder 1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l="19236" t="14439" r="26353"/>
                    <a:stretch/>
                  </p:blipFill>
                  <p:spPr>
                    <a:xfrm>
                      <a:off x="4229484" y="1717965"/>
                      <a:ext cx="1489723" cy="1641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30" name="Group 29"/>
                  <p:cNvGrpSpPr/>
                  <p:nvPr/>
                </p:nvGrpSpPr>
                <p:grpSpPr>
                  <a:xfrm>
                    <a:off x="5719207" y="-56750"/>
                    <a:ext cx="3045391" cy="3416477"/>
                    <a:chOff x="5691499" y="-56750"/>
                    <a:chExt cx="3045391" cy="3416477"/>
                  </a:xfrm>
                  <a:grpFill/>
                </p:grpSpPr>
                <p:pic>
                  <p:nvPicPr>
                    <p:cNvPr id="31" name="Picture 30"/>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rcRect l="27121" r="25606" b="28348"/>
                    <a:stretch/>
                  </p:blipFill>
                  <p:spPr>
                    <a:xfrm>
                      <a:off x="5719206" y="-56750"/>
                      <a:ext cx="1519793" cy="173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14849" t="22421" r="12273" b="-425"/>
                    <a:stretch/>
                  </p:blipFill>
                  <p:spPr>
                    <a:xfrm>
                      <a:off x="5691499" y="1690255"/>
                      <a:ext cx="1547499" cy="1669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3" name="Group 32"/>
                    <p:cNvGrpSpPr/>
                    <p:nvPr/>
                  </p:nvGrpSpPr>
                  <p:grpSpPr>
                    <a:xfrm>
                      <a:off x="7214054" y="-56749"/>
                      <a:ext cx="1522836" cy="3383308"/>
                      <a:chOff x="7214054" y="-56749"/>
                      <a:chExt cx="1522836" cy="3383308"/>
                    </a:xfrm>
                    <a:grpFill/>
                  </p:grpSpPr>
                  <p:pic>
                    <p:nvPicPr>
                      <p:cNvPr id="34" name="Content Placeholder 15"/>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l="16776" r="17562"/>
                      <a:stretch/>
                    </p:blipFill>
                    <p:spPr>
                      <a:xfrm>
                        <a:off x="7238999" y="-56749"/>
                        <a:ext cx="1497891" cy="1753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rcRect l="9546" t="101" r="16818"/>
                      <a:stretch/>
                    </p:blipFill>
                    <p:spPr>
                      <a:xfrm>
                        <a:off x="7214054" y="1676400"/>
                        <a:ext cx="1522836" cy="165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nvGrpSpPr>
                <p:cNvPr id="14" name="Group 13"/>
                <p:cNvGrpSpPr/>
                <p:nvPr/>
              </p:nvGrpSpPr>
              <p:grpSpPr>
                <a:xfrm>
                  <a:off x="0" y="3340277"/>
                  <a:ext cx="8776571" cy="3325331"/>
                  <a:chOff x="-39682" y="3306831"/>
                  <a:chExt cx="8776571" cy="3325331"/>
                </a:xfrm>
                <a:grpFill/>
              </p:grpSpPr>
              <p:pic>
                <p:nvPicPr>
                  <p:cNvPr id="15" name="Picture 14"/>
                  <p:cNvPicPr>
                    <a:picLocks noChangeAspect="1"/>
                  </p:cNvPicPr>
                  <p:nvPr/>
                </p:nvPicPr>
                <p:blipFill rotWithShape="1">
                  <a:blip r:embed="rId20" cstate="print">
                    <a:extLst>
                      <a:ext uri="{BEBA8EAE-BF5A-486C-A8C5-ECC9F3942E4B}">
                        <a14:imgProps xmlns:a14="http://schemas.microsoft.com/office/drawing/2010/main">
                          <a14:imgLayer r:embed="rId21">
                            <a14:imgEffect>
                              <a14:brightnessContrast bright="40000"/>
                            </a14:imgEffect>
                          </a14:imgLayer>
                        </a14:imgProps>
                      </a:ext>
                      <a:ext uri="{28A0092B-C50C-407E-A947-70E740481C1C}">
                        <a14:useLocalDpi xmlns:a14="http://schemas.microsoft.com/office/drawing/2010/main" val="0"/>
                      </a:ext>
                    </a:extLst>
                  </a:blip>
                  <a:srcRect l="20152" r="23333"/>
                  <a:stretch/>
                </p:blipFill>
                <p:spPr>
                  <a:xfrm>
                    <a:off x="7238998" y="3306831"/>
                    <a:ext cx="1497891" cy="1657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39682" y="3306831"/>
                    <a:ext cx="8764598" cy="3325331"/>
                    <a:chOff x="-39682" y="3306831"/>
                    <a:chExt cx="8764598" cy="3325331"/>
                  </a:xfrm>
                  <a:grpFill/>
                </p:grpSpPr>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rightnessContrast bright="40000"/>
                              </a14:imgEffect>
                            </a14:imgLayer>
                          </a14:imgProps>
                        </a:ext>
                        <a:ext uri="{28A0092B-C50C-407E-A947-70E740481C1C}">
                          <a14:useLocalDpi xmlns:a14="http://schemas.microsoft.com/office/drawing/2010/main" val="0"/>
                        </a:ext>
                      </a:extLst>
                    </a:blip>
                    <a:srcRect l="23939" r="18500" b="4498"/>
                    <a:stretch/>
                  </p:blipFill>
                  <p:spPr>
                    <a:xfrm>
                      <a:off x="-34352" y="3306831"/>
                      <a:ext cx="1370466" cy="166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Content Placeholder 15"/>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20000"/>
                              </a14:imgEffect>
                            </a14:imgLayer>
                          </a14:imgProps>
                        </a:ext>
                        <a:ext uri="{28A0092B-C50C-407E-A947-70E740481C1C}">
                          <a14:useLocalDpi xmlns:a14="http://schemas.microsoft.com/office/drawing/2010/main" val="0"/>
                        </a:ext>
                      </a:extLst>
                    </a:blip>
                    <a:srcRect l="29384" r="10512"/>
                    <a:stretch/>
                  </p:blipFill>
                  <p:spPr>
                    <a:xfrm>
                      <a:off x="1336114" y="3326558"/>
                      <a:ext cx="1382684" cy="1637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40000"/>
                              </a14:imgEffect>
                            </a14:imgLayer>
                          </a14:imgProps>
                        </a:ext>
                        <a:ext uri="{28A0092B-C50C-407E-A947-70E740481C1C}">
                          <a14:useLocalDpi xmlns:a14="http://schemas.microsoft.com/office/drawing/2010/main" val="0"/>
                        </a:ext>
                      </a:extLst>
                    </a:blip>
                    <a:srcRect l="25909" t="10101" r="23788"/>
                    <a:stretch/>
                  </p:blipFill>
                  <p:spPr>
                    <a:xfrm>
                      <a:off x="2754284" y="3372033"/>
                      <a:ext cx="1475199"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rotWithShape="1">
                    <a:blip r:embed="rId28" cstate="print">
                      <a:extLst>
                        <a:ext uri="{BEBA8EAE-BF5A-486C-A8C5-ECC9F3942E4B}">
                          <a14:imgProps xmlns:a14="http://schemas.microsoft.com/office/drawing/2010/main">
                            <a14:imgLayer r:embed="rId29">
                              <a14:imgEffect>
                                <a14:brightnessContrast bright="20000" contrast="20000"/>
                              </a14:imgEffect>
                            </a14:imgLayer>
                          </a14:imgProps>
                        </a:ext>
                        <a:ext uri="{28A0092B-C50C-407E-A947-70E740481C1C}">
                          <a14:useLocalDpi xmlns:a14="http://schemas.microsoft.com/office/drawing/2010/main" val="0"/>
                        </a:ext>
                      </a:extLst>
                    </a:blip>
                    <a:srcRect l="16061" t="2020" r="12122"/>
                    <a:stretch/>
                  </p:blipFill>
                  <p:spPr>
                    <a:xfrm>
                      <a:off x="4229483" y="3352799"/>
                      <a:ext cx="1462015" cy="1649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rotWithShape="1">
                    <a:blip r:embed="rId30" cstate="print">
                      <a:extLst>
                        <a:ext uri="{BEBA8EAE-BF5A-486C-A8C5-ECC9F3942E4B}">
                          <a14:imgProps xmlns:a14="http://schemas.microsoft.com/office/drawing/2010/main">
                            <a14:imgLayer r:embed="rId31">
                              <a14:imgEffect>
                                <a14:brightnessContrast bright="20000"/>
                              </a14:imgEffect>
                            </a14:imgLayer>
                          </a14:imgProps>
                        </a:ext>
                        <a:ext uri="{28A0092B-C50C-407E-A947-70E740481C1C}">
                          <a14:useLocalDpi xmlns:a14="http://schemas.microsoft.com/office/drawing/2010/main" val="0"/>
                        </a:ext>
                      </a:extLst>
                    </a:blip>
                    <a:srcRect l="25152" t="8559" r="25758"/>
                    <a:stretch/>
                  </p:blipFill>
                  <p:spPr>
                    <a:xfrm>
                      <a:off x="5705352" y="3326559"/>
                      <a:ext cx="1519792" cy="167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rotWithShape="1">
                    <a:blip r:embed="rId32" cstate="print">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rcRect l="16969" r="20152"/>
                    <a:stretch/>
                  </p:blipFill>
                  <p:spPr>
                    <a:xfrm>
                      <a:off x="-39682" y="5002097"/>
                      <a:ext cx="1411282"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3" name="Group 22"/>
                    <p:cNvGrpSpPr/>
                    <p:nvPr/>
                  </p:nvGrpSpPr>
                  <p:grpSpPr>
                    <a:xfrm>
                      <a:off x="1336114" y="4963998"/>
                      <a:ext cx="7388802" cy="1668164"/>
                      <a:chOff x="1336114" y="4963998"/>
                      <a:chExt cx="7388802" cy="1668164"/>
                    </a:xfrm>
                    <a:grpFill/>
                  </p:grpSpPr>
                  <p:pic>
                    <p:nvPicPr>
                      <p:cNvPr id="24" name="Picture 23"/>
                      <p:cNvPicPr>
                        <a:picLocks noChangeAspect="1"/>
                      </p:cNvPicPr>
                      <p:nvPr/>
                    </p:nvPicPr>
                    <p:blipFill rotWithShape="1">
                      <a:blip r:embed="rId34" cstate="print">
                        <a:extLst>
                          <a:ext uri="{BEBA8EAE-BF5A-486C-A8C5-ECC9F3942E4B}">
                            <a14:imgProps xmlns:a14="http://schemas.microsoft.com/office/drawing/2010/main">
                              <a14:imgLayer r:embed="rId35">
                                <a14:imgEffect>
                                  <a14:brightnessContrast bright="20000" contrast="20000"/>
                                </a14:imgEffect>
                              </a14:imgLayer>
                            </a14:imgProps>
                          </a:ext>
                          <a:ext uri="{28A0092B-C50C-407E-A947-70E740481C1C}">
                            <a14:useLocalDpi xmlns:a14="http://schemas.microsoft.com/office/drawing/2010/main" val="0"/>
                          </a:ext>
                        </a:extLst>
                      </a:blip>
                      <a:srcRect l="6363" t="13940" r="10606"/>
                      <a:stretch/>
                    </p:blipFill>
                    <p:spPr>
                      <a:xfrm>
                        <a:off x="5758528" y="4963998"/>
                        <a:ext cx="1480471" cy="1668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rotWithShape="1">
                      <a:blip r:embed="rId36" cstate="print">
                        <a:extLst>
                          <a:ext uri="{BEBA8EAE-BF5A-486C-A8C5-ECC9F3942E4B}">
                            <a14:imgProps xmlns:a14="http://schemas.microsoft.com/office/drawing/2010/main">
                              <a14:imgLayer r:embed="rId37">
                                <a14:imgEffect>
                                  <a14:brightnessContrast contrast="20000"/>
                                </a14:imgEffect>
                              </a14:imgLayer>
                            </a14:imgProps>
                          </a:ext>
                          <a:ext uri="{28A0092B-C50C-407E-A947-70E740481C1C}">
                            <a14:useLocalDpi xmlns:a14="http://schemas.microsoft.com/office/drawing/2010/main" val="0"/>
                          </a:ext>
                        </a:extLst>
                      </a:blip>
                      <a:srcRect l="36849" r="2576"/>
                      <a:stretch/>
                    </p:blipFill>
                    <p:spPr>
                      <a:xfrm>
                        <a:off x="4229483" y="4969010"/>
                        <a:ext cx="1462016" cy="1663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rotWithShape="1">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l="21970" r="22879"/>
                      <a:stretch/>
                    </p:blipFill>
                    <p:spPr>
                      <a:xfrm>
                        <a:off x="2788921" y="5002098"/>
                        <a:ext cx="1440562"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40" cstate="print">
                        <a:extLst>
                          <a:ext uri="{BEBA8EAE-BF5A-486C-A8C5-ECC9F3942E4B}">
                            <a14:imgProps xmlns:a14="http://schemas.microsoft.com/office/drawing/2010/main">
                              <a14:imgLayer r:embed="rId41">
                                <a14:imgEffect>
                                  <a14:brightnessContrast bright="20000"/>
                                </a14:imgEffect>
                              </a14:imgLayer>
                            </a14:imgProps>
                          </a:ext>
                          <a:ext uri="{28A0092B-C50C-407E-A947-70E740481C1C}">
                            <a14:useLocalDpi xmlns:a14="http://schemas.microsoft.com/office/drawing/2010/main" val="0"/>
                          </a:ext>
                        </a:extLst>
                      </a:blip>
                      <a:srcRect l="24091" t="9495" r="30303" b="15353"/>
                      <a:stretch/>
                    </p:blipFill>
                    <p:spPr>
                      <a:xfrm>
                        <a:off x="1336114" y="5002098"/>
                        <a:ext cx="1418170" cy="163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238998" y="4969009"/>
                        <a:ext cx="1485918" cy="166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grpSp>
            <p:nvGrpSpPr>
              <p:cNvPr id="9" name="Group 8"/>
              <p:cNvGrpSpPr/>
              <p:nvPr/>
            </p:nvGrpSpPr>
            <p:grpSpPr>
              <a:xfrm>
                <a:off x="0" y="70977"/>
                <a:ext cx="2819400" cy="3372033"/>
                <a:chOff x="1966779" y="2133600"/>
                <a:chExt cx="2819400" cy="3372033"/>
              </a:xfrm>
              <a:grpFill/>
            </p:grpSpPr>
            <p:pic>
              <p:nvPicPr>
                <p:cNvPr id="10" name="Picture 9"/>
                <p:cNvPicPr>
                  <a:picLocks noChangeAspect="1"/>
                </p:cNvPicPr>
                <p:nvPr/>
              </p:nvPicPr>
              <p:blipFill rotWithShape="1">
                <a:blip r:embed="rId43" cstate="print">
                  <a:extLst>
                    <a:ext uri="{BEBA8EAE-BF5A-486C-A8C5-ECC9F3942E4B}">
                      <a14:imgProps xmlns:a14="http://schemas.microsoft.com/office/drawing/2010/main">
                        <a14:imgLayer r:embed="rId44">
                          <a14:imgEffect>
                            <a14:brightnessContrast bright="40000" contrast="-20000"/>
                          </a14:imgEffect>
                        </a14:imgLayer>
                      </a14:imgProps>
                    </a:ext>
                    <a:ext uri="{28A0092B-C50C-407E-A947-70E740481C1C}">
                      <a14:useLocalDpi xmlns:a14="http://schemas.microsoft.com/office/drawing/2010/main" val="0"/>
                    </a:ext>
                  </a:extLst>
                </a:blip>
                <a:srcRect l="26060" t="22626" r="35606" b="14050"/>
                <a:stretch/>
              </p:blipFill>
              <p:spPr>
                <a:xfrm>
                  <a:off x="3403495" y="2133600"/>
                  <a:ext cx="1382684"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45" cstate="print">
                  <a:extLst>
                    <a:ext uri="{BEBA8EAE-BF5A-486C-A8C5-ECC9F3942E4B}">
                      <a14:imgProps xmlns:a14="http://schemas.microsoft.com/office/drawing/2010/main">
                        <a14:imgLayer r:embed="rId46">
                          <a14:imgEffect>
                            <a14:brightnessContrast bright="40000"/>
                          </a14:imgEffect>
                        </a14:imgLayer>
                      </a14:imgProps>
                    </a:ext>
                    <a:ext uri="{28A0092B-C50C-407E-A947-70E740481C1C}">
                      <a14:useLocalDpi xmlns:a14="http://schemas.microsoft.com/office/drawing/2010/main" val="0"/>
                    </a:ext>
                  </a:extLst>
                </a:blip>
                <a:srcRect l="25606" t="20808" r="28939"/>
                <a:stretch/>
              </p:blipFill>
              <p:spPr>
                <a:xfrm>
                  <a:off x="1966779" y="3823855"/>
                  <a:ext cx="1357179"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rotWithShape="1">
                <a:blip r:embed="rId47" cstate="print">
                  <a:extLst>
                    <a:ext uri="{BEBA8EAE-BF5A-486C-A8C5-ECC9F3942E4B}">
                      <a14:imgProps xmlns:a14="http://schemas.microsoft.com/office/drawing/2010/main">
                        <a14:imgLayer r:embed="rId48">
                          <a14:imgEffect>
                            <a14:brightnessContrast bright="20000" contrast="20000"/>
                          </a14:imgEffect>
                        </a14:imgLayer>
                      </a14:imgProps>
                    </a:ext>
                    <a:ext uri="{28A0092B-C50C-407E-A947-70E740481C1C}">
                      <a14:useLocalDpi xmlns:a14="http://schemas.microsoft.com/office/drawing/2010/main" val="0"/>
                    </a:ext>
                  </a:extLst>
                </a:blip>
                <a:srcRect l="22425" t="16667" r="29848" b="5659"/>
                <a:stretch/>
              </p:blipFill>
              <p:spPr>
                <a:xfrm>
                  <a:off x="3359444" y="3810001"/>
                  <a:ext cx="1417321" cy="169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Tree>
    <p:extLst>
      <p:ext uri="{BB962C8B-B14F-4D97-AF65-F5344CB8AC3E}">
        <p14:creationId xmlns:p14="http://schemas.microsoft.com/office/powerpoint/2010/main" val="17683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9100" y="27709"/>
            <a:ext cx="8229600" cy="1143000"/>
          </a:xfrm>
        </p:spPr>
        <p:txBody>
          <a:bodyPr>
            <a:noAutofit/>
          </a:bodyPr>
          <a:lstStyle/>
          <a:p>
            <a:r>
              <a:rPr lang="en-US" sz="8000" dirty="0" smtClean="0">
                <a:ln w="38100">
                  <a:solidFill>
                    <a:schemeClr val="tx1"/>
                  </a:solidFill>
                </a:ln>
                <a:solidFill>
                  <a:srgbClr val="7030A0"/>
                </a:solidFill>
                <a:latin typeface="Aharoni" pitchFamily="2" charset="-79"/>
                <a:cs typeface="Aharoni" pitchFamily="2" charset="-79"/>
              </a:rPr>
              <a:t>How It Works</a:t>
            </a:r>
            <a:endParaRPr lang="en-US" sz="8000" dirty="0"/>
          </a:p>
        </p:txBody>
      </p:sp>
      <p:sp>
        <p:nvSpPr>
          <p:cNvPr id="7" name="Rectangle 6"/>
          <p:cNvSpPr/>
          <p:nvPr/>
        </p:nvSpPr>
        <p:spPr>
          <a:xfrm>
            <a:off x="0" y="1066800"/>
            <a:ext cx="9144000" cy="5693866"/>
          </a:xfrm>
          <a:prstGeom prst="rect">
            <a:avLst/>
          </a:prstGeom>
        </p:spPr>
        <p:txBody>
          <a:bodyPr wrap="square">
            <a:spAutoFit/>
          </a:bodyPr>
          <a:lstStyle/>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1st—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 student who wants help with a writing assignment requests a pass from their teacher</a:t>
            </a:r>
          </a:p>
          <a:p>
            <a:r>
              <a:rPr lang="en-US" sz="28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OR</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 teacher gives a student a pass.</a:t>
            </a:r>
          </a:p>
          <a:p>
            <a:endPar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2</a:t>
            </a:r>
            <a:r>
              <a:rPr lang="en-US" sz="28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nd</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--The coach helps the student over study hall or lunch.</a:t>
            </a:r>
          </a:p>
          <a:p>
            <a:endPar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a:t>
            </a:r>
            <a:r>
              <a:rPr lang="en-US" sz="28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rd</a:t>
            </a:r>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a:p>
            <a:r>
              <a:rPr lang="en-US" sz="28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--The coach records the coaching session in our logbook and reports back to the teacher on the progress that was made</a:t>
            </a:r>
            <a:r>
              <a:rPr lang="en-US" sz="2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a:t>
            </a:r>
          </a:p>
        </p:txBody>
      </p:sp>
      <p:sp>
        <p:nvSpPr>
          <p:cNvPr id="4" name="Rectangle 3"/>
          <p:cNvSpPr/>
          <p:nvPr/>
        </p:nvSpPr>
        <p:spPr>
          <a:xfrm>
            <a:off x="2362200" y="6488668"/>
            <a:ext cx="6781800" cy="369332"/>
          </a:xfrm>
          <a:prstGeom prst="rect">
            <a:avLst/>
          </a:prstGeom>
        </p:spPr>
        <p:txBody>
          <a:bodyPr wrap="square">
            <a:spAutoFit/>
          </a:bodyPr>
          <a:lstStyle/>
          <a:p>
            <a:r>
              <a:rPr lang="en-US" dirty="0">
                <a:hlinkClick r:id="rId3"/>
              </a:rPr>
              <a:t>https://</a:t>
            </a:r>
            <a:r>
              <a:rPr lang="en-US" dirty="0" smtClean="0">
                <a:hlinkClick r:id="rId3"/>
              </a:rPr>
              <a:t>www.youtube.com/watch?v=zMLCcMdOV-c&amp;feature=youtu.be</a:t>
            </a:r>
            <a:r>
              <a:rPr lang="en-US" dirty="0" smtClean="0"/>
              <a:t> </a:t>
            </a:r>
            <a:endParaRPr lang="en-US" dirty="0"/>
          </a:p>
        </p:txBody>
      </p:sp>
    </p:spTree>
    <p:extLst>
      <p:ext uri="{BB962C8B-B14F-4D97-AF65-F5344CB8AC3E}">
        <p14:creationId xmlns:p14="http://schemas.microsoft.com/office/powerpoint/2010/main" val="1069870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Coaching Guidelines</a:t>
            </a:r>
            <a:endParaRPr lang="en-US" sz="7200" dirty="0"/>
          </a:p>
        </p:txBody>
      </p:sp>
      <p:sp>
        <p:nvSpPr>
          <p:cNvPr id="6" name="Rectangle 5"/>
          <p:cNvSpPr/>
          <p:nvPr/>
        </p:nvSpPr>
        <p:spPr>
          <a:xfrm>
            <a:off x="0" y="1495761"/>
            <a:ext cx="9220200" cy="4801314"/>
          </a:xfrm>
          <a:prstGeom prst="rect">
            <a:avLst/>
          </a:prstGeom>
        </p:spPr>
        <p:txBody>
          <a:bodyPr wrap="square">
            <a:spAutoFit/>
          </a:bodyPr>
          <a:lstStyle/>
          <a:p>
            <a:pPr algn="ct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Here’s What We Do:</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1.   We help writers at any stage of the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writing process.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2.  </a:t>
            </a:r>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work to improve classmates’  </a:t>
            </a:r>
          </a:p>
          <a:p>
            <a:pPr lvl="0"/>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writing skills. </a:t>
            </a:r>
          </a:p>
          <a:p>
            <a:pPr lvl="0"/>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   We keep coaching sessions private.  </a:t>
            </a:r>
          </a:p>
          <a:p>
            <a:pPr marL="742950" lvl="0" indent="-742950">
              <a:buAutoNum type="arabicPeriod" startAt="4"/>
            </a:pP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treat our clients with respect and </a:t>
            </a:r>
          </a:p>
          <a:p>
            <a:pPr lvl="0"/>
            <a:r>
              <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kindness.  </a:t>
            </a:r>
          </a:p>
          <a:p>
            <a:endParaRPr lang="en-US" b="1" dirty="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95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Coaching Guidelines</a:t>
            </a:r>
            <a:endParaRPr lang="en-US" sz="7200" dirty="0"/>
          </a:p>
        </p:txBody>
      </p:sp>
      <p:sp>
        <p:nvSpPr>
          <p:cNvPr id="6" name="Rectangle 5"/>
          <p:cNvSpPr/>
          <p:nvPr/>
        </p:nvSpPr>
        <p:spPr>
          <a:xfrm>
            <a:off x="228600" y="1600200"/>
            <a:ext cx="8458200" cy="4154984"/>
          </a:xfrm>
          <a:prstGeom prst="rect">
            <a:avLst/>
          </a:prstGeom>
        </p:spPr>
        <p:txBody>
          <a:bodyPr wrap="square">
            <a:spAutoFit/>
          </a:bodyPr>
          <a:lstStyle/>
          <a:p>
            <a:pPr lvl="0" algn="ct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What We Don’t Do:</a:t>
            </a:r>
          </a:p>
          <a:p>
            <a:pPr marL="742950" lvl="0" indent="-742950">
              <a:buAutoNum type="arabicPeriod"/>
            </a:pP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don’t write or fix students’ papers for them.  </a:t>
            </a:r>
          </a:p>
          <a:p>
            <a:pPr marL="742950" lvl="0" indent="-742950">
              <a:buAutoNum type="arabicPeriod" startAt="2"/>
            </a:pP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don’t put down teachers </a:t>
            </a:r>
          </a:p>
          <a:p>
            <a:pPr lvl="0"/>
            <a:r>
              <a:rPr lang="en-US" sz="44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or their assignments.  </a:t>
            </a:r>
          </a:p>
          <a:p>
            <a:pPr lvl="0"/>
            <a:r>
              <a:rPr lang="en-US" sz="44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3.  We don’t guarantee A’s.  </a:t>
            </a:r>
            <a:endParaRPr lang="en-US" sz="44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60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7200" dirty="0" smtClean="0">
                <a:ln w="38100">
                  <a:solidFill>
                    <a:schemeClr val="tx1"/>
                  </a:solidFill>
                </a:ln>
                <a:solidFill>
                  <a:srgbClr val="7030A0"/>
                </a:solidFill>
                <a:latin typeface="Aharoni" pitchFamily="2" charset="-79"/>
                <a:cs typeface="Aharoni" pitchFamily="2" charset="-79"/>
              </a:rPr>
              <a:t>How’s It Going?</a:t>
            </a:r>
            <a:endParaRPr lang="en-US" sz="7200" dirty="0"/>
          </a:p>
        </p:txBody>
      </p:sp>
      <p:sp>
        <p:nvSpPr>
          <p:cNvPr id="2" name="TextBox 1"/>
          <p:cNvSpPr txBox="1"/>
          <p:nvPr/>
        </p:nvSpPr>
        <p:spPr>
          <a:xfrm>
            <a:off x="304800" y="990600"/>
            <a:ext cx="8382001" cy="5909310"/>
          </a:xfrm>
          <a:prstGeom prst="rect">
            <a:avLst/>
          </a:prstGeom>
          <a:noFill/>
        </p:spPr>
        <p:txBody>
          <a:bodyPr wrap="square" rtlCol="0">
            <a:spAutoFit/>
          </a:bodyPr>
          <a:lstStyle/>
          <a:p>
            <a:pPr marL="457200" lvl="0" indent="-457200">
              <a:buFont typeface="Arial" pitchFamily="34" charset="0"/>
              <a:buChar char="•"/>
            </a:pP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Since beginning in October </a:t>
            </a:r>
            <a:r>
              <a:rPr lang="en-US" sz="4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2013</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coaches have conducted approximately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1,000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consultations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with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3</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rd</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6</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7</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and </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Rounded MT Bold" pitchFamily="34" charset="0"/>
                <a:cs typeface="Aharoni" pitchFamily="2" charset="-79"/>
              </a:rPr>
              <a:t>8</a:t>
            </a:r>
            <a:r>
              <a:rPr lang="en-US" sz="3200" b="1" baseline="30000"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th</a:t>
            </a:r>
            <a:r>
              <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grade students.</a:t>
            </a:r>
          </a:p>
          <a:p>
            <a:pPr lvl="0"/>
            <a:endParaRPr lang="en-US" sz="32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endParaRPr>
          </a:p>
          <a:p>
            <a:pPr marL="457200" lvl="0" indent="-457200">
              <a:buFont typeface="Arial" pitchFamily="34" charset="0"/>
              <a:buChar char="•"/>
            </a:pP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We presented at the Illinois Association for Teachers of English conference last year.  In December, we’ll be presenting at the Illinois Raising Student Achievement conference.  We’ve also been contacted by teachers from </a:t>
            </a: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IL, FL</a:t>
            </a:r>
            <a:r>
              <a:rPr lang="en-US" sz="30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haroni" pitchFamily="2" charset="-79"/>
                <a:cs typeface="Aharoni" pitchFamily="2" charset="-79"/>
              </a:rPr>
              <a:t>, MA, and PA who are looking to set up a program like ours.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30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0"/>
            <a:ext cx="9144000" cy="1143000"/>
          </a:xfrm>
        </p:spPr>
        <p:txBody>
          <a:bodyPr>
            <a:noAutofit/>
          </a:bodyPr>
          <a:lstStyle/>
          <a:p>
            <a:r>
              <a:rPr lang="en-US" sz="6000" dirty="0" smtClean="0">
                <a:ln w="38100">
                  <a:solidFill>
                    <a:schemeClr val="tx1"/>
                  </a:solidFill>
                </a:ln>
                <a:solidFill>
                  <a:srgbClr val="7030A0"/>
                </a:solidFill>
                <a:latin typeface="Aharoni" pitchFamily="2" charset="-79"/>
                <a:cs typeface="Aharoni" pitchFamily="2" charset="-79"/>
              </a:rPr>
              <a:t/>
            </a:r>
            <a:br>
              <a:rPr lang="en-US" sz="6000" dirty="0" smtClean="0">
                <a:ln w="38100">
                  <a:solidFill>
                    <a:schemeClr val="tx1"/>
                  </a:solidFill>
                </a:ln>
                <a:solidFill>
                  <a:srgbClr val="7030A0"/>
                </a:solidFill>
                <a:latin typeface="Aharoni" pitchFamily="2" charset="-79"/>
                <a:cs typeface="Aharoni" pitchFamily="2" charset="-79"/>
              </a:rPr>
            </a:br>
            <a:r>
              <a:rPr lang="en-US" sz="6000" dirty="0">
                <a:ln w="38100">
                  <a:solidFill>
                    <a:schemeClr val="tx1"/>
                  </a:solidFill>
                </a:ln>
                <a:solidFill>
                  <a:srgbClr val="7030A0"/>
                </a:solidFill>
                <a:latin typeface="Aharoni" pitchFamily="2" charset="-79"/>
                <a:cs typeface="Aharoni" pitchFamily="2" charset="-79"/>
              </a:rPr>
              <a:t/>
            </a:r>
            <a:br>
              <a:rPr lang="en-US" sz="6000" dirty="0">
                <a:ln w="38100">
                  <a:solidFill>
                    <a:schemeClr val="tx1"/>
                  </a:solidFill>
                </a:ln>
                <a:solidFill>
                  <a:srgbClr val="7030A0"/>
                </a:solidFill>
                <a:latin typeface="Aharoni" pitchFamily="2" charset="-79"/>
                <a:cs typeface="Aharoni" pitchFamily="2" charset="-79"/>
              </a:rPr>
            </a:br>
            <a:r>
              <a:rPr lang="en-US" sz="6000" dirty="0" smtClean="0">
                <a:ln w="38100">
                  <a:solidFill>
                    <a:schemeClr val="tx1"/>
                  </a:solidFill>
                </a:ln>
                <a:solidFill>
                  <a:srgbClr val="7030A0"/>
                </a:solidFill>
                <a:latin typeface="Aharoni" pitchFamily="2" charset="-79"/>
                <a:cs typeface="Aharoni" pitchFamily="2" charset="-79"/>
              </a:rPr>
              <a:t/>
            </a:r>
            <a:br>
              <a:rPr lang="en-US" sz="6000" dirty="0" smtClean="0">
                <a:ln w="38100">
                  <a:solidFill>
                    <a:schemeClr val="tx1"/>
                  </a:solidFill>
                </a:ln>
                <a:solidFill>
                  <a:srgbClr val="7030A0"/>
                </a:solidFill>
                <a:latin typeface="Aharoni" pitchFamily="2" charset="-79"/>
                <a:cs typeface="Aharoni" pitchFamily="2" charset="-79"/>
              </a:rPr>
            </a:br>
            <a:r>
              <a:rPr lang="en-US" sz="6000" dirty="0" smtClean="0">
                <a:ln w="38100">
                  <a:solidFill>
                    <a:schemeClr val="tx1"/>
                  </a:solidFill>
                </a:ln>
                <a:solidFill>
                  <a:srgbClr val="7030A0"/>
                </a:solidFill>
                <a:latin typeface="Aharoni" pitchFamily="2" charset="-79"/>
                <a:cs typeface="Aharoni" pitchFamily="2" charset="-79"/>
              </a:rPr>
              <a:t>Visit our website to learn more!</a:t>
            </a:r>
            <a:br>
              <a:rPr lang="en-US" sz="6000" dirty="0" smtClean="0">
                <a:ln w="38100">
                  <a:solidFill>
                    <a:schemeClr val="tx1"/>
                  </a:solidFill>
                </a:ln>
                <a:solidFill>
                  <a:srgbClr val="7030A0"/>
                </a:solidFill>
                <a:latin typeface="Aharoni" pitchFamily="2" charset="-79"/>
                <a:cs typeface="Aharoni" pitchFamily="2" charset="-79"/>
              </a:rPr>
            </a:br>
            <a:r>
              <a:rPr lang="en-US" sz="6000" dirty="0">
                <a:ln w="38100">
                  <a:solidFill>
                    <a:schemeClr val="tx1"/>
                  </a:solidFill>
                </a:ln>
                <a:solidFill>
                  <a:srgbClr val="7030A0"/>
                </a:solidFill>
                <a:latin typeface="Aharoni" pitchFamily="2" charset="-79"/>
                <a:cs typeface="Aharoni" pitchFamily="2" charset="-79"/>
              </a:rPr>
              <a:t/>
            </a:r>
            <a:br>
              <a:rPr lang="en-US" sz="6000" dirty="0">
                <a:ln w="38100">
                  <a:solidFill>
                    <a:schemeClr val="tx1"/>
                  </a:solidFill>
                </a:ln>
                <a:solidFill>
                  <a:srgbClr val="7030A0"/>
                </a:solidFill>
                <a:latin typeface="Aharoni" pitchFamily="2" charset="-79"/>
                <a:cs typeface="Aharoni" pitchFamily="2" charset="-79"/>
              </a:rPr>
            </a:br>
            <a:r>
              <a:rPr lang="en-US" sz="4800" dirty="0" smtClean="0">
                <a:ln w="38100">
                  <a:solidFill>
                    <a:schemeClr val="tx1"/>
                  </a:solidFill>
                </a:ln>
                <a:solidFill>
                  <a:srgbClr val="7030A0"/>
                </a:solidFill>
                <a:latin typeface="Aharoni" pitchFamily="2" charset="-79"/>
                <a:cs typeface="Aharoni" pitchFamily="2" charset="-79"/>
                <a:hlinkClick r:id="rId3"/>
              </a:rPr>
              <a:t>www.writintitans.weebly.com</a:t>
            </a:r>
            <a:r>
              <a:rPr lang="en-US" sz="4800" dirty="0" smtClean="0">
                <a:ln w="38100">
                  <a:solidFill>
                    <a:schemeClr val="tx1"/>
                  </a:solidFill>
                </a:ln>
                <a:solidFill>
                  <a:srgbClr val="7030A0"/>
                </a:solidFill>
                <a:latin typeface="Aharoni" pitchFamily="2" charset="-79"/>
                <a:cs typeface="Aharoni" pitchFamily="2" charset="-79"/>
              </a:rPr>
              <a:t>  </a:t>
            </a:r>
            <a:r>
              <a:rPr lang="en-US" sz="6000" dirty="0" smtClean="0">
                <a:ln w="38100">
                  <a:solidFill>
                    <a:schemeClr val="tx1"/>
                  </a:solidFill>
                </a:ln>
                <a:solidFill>
                  <a:srgbClr val="7030A0"/>
                </a:solidFill>
                <a:latin typeface="Aharoni" pitchFamily="2" charset="-79"/>
                <a:cs typeface="Aharoni" pitchFamily="2" charset="-79"/>
              </a:rPr>
              <a:t/>
            </a:r>
            <a:br>
              <a:rPr lang="en-US" sz="6000" dirty="0" smtClean="0">
                <a:ln w="38100">
                  <a:solidFill>
                    <a:schemeClr val="tx1"/>
                  </a:solidFill>
                </a:ln>
                <a:solidFill>
                  <a:srgbClr val="7030A0"/>
                </a:solidFill>
                <a:latin typeface="Aharoni" pitchFamily="2" charset="-79"/>
                <a:cs typeface="Aharoni" pitchFamily="2" charset="-79"/>
              </a:rPr>
            </a:br>
            <a:endParaRPr lang="en-US" sz="6000" dirty="0"/>
          </a:p>
        </p:txBody>
      </p:sp>
    </p:spTree>
    <p:extLst>
      <p:ext uri="{BB962C8B-B14F-4D97-AF65-F5344CB8AC3E}">
        <p14:creationId xmlns:p14="http://schemas.microsoft.com/office/powerpoint/2010/main" val="1415927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911</Words>
  <Application>Microsoft Office PowerPoint</Application>
  <PresentationFormat>On-screen Show (4:3)</PresentationFormat>
  <Paragraphs>85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Writin’ Titan Program</vt:lpstr>
      <vt:lpstr>Our Mission</vt:lpstr>
      <vt:lpstr>Why The Writin’ Titan Program?</vt:lpstr>
      <vt:lpstr>Writin’ Titan Coaches</vt:lpstr>
      <vt:lpstr>How It Works</vt:lpstr>
      <vt:lpstr>Coaching Guidelines</vt:lpstr>
      <vt:lpstr>Coaching Guidelines</vt:lpstr>
      <vt:lpstr>How’s It Going?</vt:lpstr>
      <vt:lpstr>   Visit our website to learn more!  www.writintitans.weebly.com   </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 Titan Program</dc:title>
  <dc:creator>AutoBVT</dc:creator>
  <cp:lastModifiedBy>AutoBVT</cp:lastModifiedBy>
  <cp:revision>45</cp:revision>
  <cp:lastPrinted>2015-11-07T15:23:02Z</cp:lastPrinted>
  <dcterms:created xsi:type="dcterms:W3CDTF">2014-01-14T00:05:34Z</dcterms:created>
  <dcterms:modified xsi:type="dcterms:W3CDTF">2015-11-07T16:13:57Z</dcterms:modified>
</cp:coreProperties>
</file>